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6.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7.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8.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9.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notesSlides/notesSlide10.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1"/>
  </p:notesMasterIdLst>
  <p:sldIdLst>
    <p:sldId id="266" r:id="rId5"/>
    <p:sldId id="267" r:id="rId6"/>
    <p:sldId id="268" r:id="rId7"/>
    <p:sldId id="269" r:id="rId8"/>
    <p:sldId id="282" r:id="rId9"/>
    <p:sldId id="270" r:id="rId10"/>
    <p:sldId id="271" r:id="rId11"/>
    <p:sldId id="272" r:id="rId12"/>
    <p:sldId id="273" r:id="rId13"/>
    <p:sldId id="274" r:id="rId14"/>
    <p:sldId id="305" r:id="rId15"/>
    <p:sldId id="301" r:id="rId16"/>
    <p:sldId id="307" r:id="rId17"/>
    <p:sldId id="277" r:id="rId18"/>
    <p:sldId id="308" r:id="rId19"/>
    <p:sldId id="285" r:id="rId20"/>
    <p:sldId id="279" r:id="rId21"/>
    <p:sldId id="283" r:id="rId22"/>
    <p:sldId id="304" r:id="rId23"/>
    <p:sldId id="284" r:id="rId24"/>
    <p:sldId id="286" r:id="rId25"/>
    <p:sldId id="287" r:id="rId26"/>
    <p:sldId id="289" r:id="rId27"/>
    <p:sldId id="290" r:id="rId28"/>
    <p:sldId id="291" r:id="rId29"/>
    <p:sldId id="292" r:id="rId30"/>
    <p:sldId id="293" r:id="rId31"/>
    <p:sldId id="294" r:id="rId32"/>
    <p:sldId id="295" r:id="rId33"/>
    <p:sldId id="296" r:id="rId34"/>
    <p:sldId id="297" r:id="rId35"/>
    <p:sldId id="298" r:id="rId36"/>
    <p:sldId id="300" r:id="rId37"/>
    <p:sldId id="306" r:id="rId38"/>
    <p:sldId id="302" r:id="rId39"/>
    <p:sldId id="30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diya Singh" initials="BS" lastIdx="2" clrIdx="0">
    <p:extLst>
      <p:ext uri="{19B8F6BF-5375-455C-9EA6-DF929625EA0E}">
        <p15:presenceInfo xmlns:p15="http://schemas.microsoft.com/office/powerpoint/2012/main" userId="888386f967f55b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99"/>
    <a:srgbClr val="FFFFFF"/>
    <a:srgbClr val="0042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7" d="100"/>
          <a:sy n="107" d="100"/>
        </p:scale>
        <p:origin x="696" y="10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38:23.649"/>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1,'9'1,"0"1,0 0,0 0,0 1,-1 0,0 0,1 1,-1 1,9 5,40 18,-32-23,1 0,0-2,0-1,0-1,50-4,-8 1,-47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37:02.510"/>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1 3,'58'-1,"-21"-1,1 3,0 0,-1 3,40 8,-39-5,1-2,0-2,1-2,51-4,0 0,-70 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37:05.072"/>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50,'30'0,"-1"-1,0-1,42-10,-14 0,0 3,0 2,87 0,-19 8,-104-1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37:08.102"/>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27,'34'0,"20"0,0-1,80-13,-87 7,1 3,86 4,-65 1,-48-1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47:18.022"/>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28,'25'-1,"0"-2,28-6,43-3,-91 12,38-2,-1 1,0 3,0 1,45 10,-68-8,0-2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47:27.638"/>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1,'425'0,"-411"1,0 0,0 1,19 6,18 2,-32-8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48:01.959"/>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20 0,'-9'4,"-2"2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49:00.915"/>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1 1,'824'0,"-803"0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49:20.074"/>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1 0,'623'0,"-601"0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49:27.061"/>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1 0,'549'0,"-528"0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50:48.203"/>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1,'857'0,"-830"0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38:28.213"/>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56,'27'1,"0"-1,0-2,0 0,0-2,-1-1,38-12,-43 11,0 0,0 1,0 1,1 1,-1 2,32 0,-41 1,1 1,-1 0,0 1,0 0,1 1,-1 0,-1 1,1 1,-1-1,1 2,-2 0,17 11,-27-17,1 0,-1 0,0 0,1 0,-1 1,1-1,-1 0,0 0,1 1,-1-1,0 0,0 1,1-1,-1 0,0 1,0-1,1 1,-1-1,0 0,0 1,0-1,0 1,1-1,-1 0,0 1,0-1,0 1,0-1,0 1,0-1,0 1,0-1,0 0,-1 1,1-1,0 1,0-1,0 0,0 1,-1-1,1 1,-22 8,-30-5,52-4,-381-2,359 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51:09.073"/>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1,'822'0,"-801"0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51:13.272"/>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1 26,'29'-1,"55"-11,-54 7,52-2,267 8,-328-1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51:20.746"/>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32,'49'0,"0"-2,78-12,-80 7,-1 2,2 2,-1 2,64 8,-51 8,-44-11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38:32.060"/>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420 20,'0'-1,"-1"0,1 0,-1 0,1 0,-1 0,0 0,1 0,-1 0,0 0,0 0,0 0,0 0,0 0,1 1,-2-1,1 0,0 1,0-1,0 1,0-1,0 1,0-1,-1 1,1 0,0 0,0-1,0 1,-1 0,1 0,-2 0,-38 1,-163 44,154-34,-24 2,54-12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38:41.478"/>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361 0,'-4'0,"-6"0,-5 0,-5 0,-3 0,-1 0,2 5,2 0,0 1,-2-2,0-1,-2-1,0-1,-1-1,1 0,-1 0,4 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38:00.122"/>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1 27,'18'0,"17"0,0 0,0-3,52-9,-55 6,1 3,0 0,58 4,-42 0,-27-1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38:02.617"/>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1 52,'0'-1,"1"0,-1-1,0 1,1 0,0 0,-1 0,1 0,0 0,-1 0,1 1,0-1,0 0,0 0,0 1,0-1,0 0,0 1,0-1,0 1,0-1,0 1,0-1,0 1,1 0,-1 0,0-1,2 1,38-4,-36 4,146 0,25-2,-51-22,-105 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38:05.517"/>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26,'74'-1,"102"-17,-127 13,85 4,-93 1,-19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8T21:38:07.955"/>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1,'9'0,"6"0,6 0,2 0,3 0,0 0,1 0,-1 0,0 0,0 0,-1 0,0 0,0 0,0 0,0 0,0 0,0 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9T03:17:35.096"/>
    </inkml:context>
    <inkml:brush xml:id="br0">
      <inkml:brushProperty name="width" value="0.2" units="cm"/>
      <inkml:brushProperty name="height" value="0.4" units="cm"/>
      <inkml:brushProperty name="color" value="#A2D762"/>
      <inkml:brushProperty name="tip" value="rectangle"/>
      <inkml:brushProperty name="rasterOp" value="maskPen"/>
      <inkml:brushProperty name="ignorePressure" value="1"/>
    </inkml:brush>
  </inkml:definitions>
  <inkml:trace contextRef="#ctx0" brushRef="#br0">0 53,'22'-1,"-1"-2,0 0,0-2,30-9,-28 7,1 1,-1 1,33-3,119 7,-88 2,-65-1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33D7A2-C585-48BF-BF8C-C21FDC051F77}" type="slidenum">
              <a:rPr lang="en-US" smtClean="0"/>
              <a:t>1</a:t>
            </a:fld>
            <a:endParaRPr lang="en-US" dirty="0"/>
          </a:p>
        </p:txBody>
      </p:sp>
    </p:spTree>
    <p:extLst>
      <p:ext uri="{BB962C8B-B14F-4D97-AF65-F5344CB8AC3E}">
        <p14:creationId xmlns:p14="http://schemas.microsoft.com/office/powerpoint/2010/main" val="3207652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33D7A2-C585-48BF-BF8C-C21FDC051F77}" type="slidenum">
              <a:rPr lang="en-US" smtClean="0"/>
              <a:t>13</a:t>
            </a:fld>
            <a:endParaRPr lang="en-US" dirty="0"/>
          </a:p>
        </p:txBody>
      </p:sp>
    </p:spTree>
    <p:extLst>
      <p:ext uri="{BB962C8B-B14F-4D97-AF65-F5344CB8AC3E}">
        <p14:creationId xmlns:p14="http://schemas.microsoft.com/office/powerpoint/2010/main" val="306354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33D7A2-C585-48BF-BF8C-C21FDC051F77}" type="slidenum">
              <a:rPr lang="en-US" smtClean="0"/>
              <a:t>5</a:t>
            </a:fld>
            <a:endParaRPr lang="en-US" dirty="0"/>
          </a:p>
        </p:txBody>
      </p:sp>
    </p:spTree>
    <p:extLst>
      <p:ext uri="{BB962C8B-B14F-4D97-AF65-F5344CB8AC3E}">
        <p14:creationId xmlns:p14="http://schemas.microsoft.com/office/powerpoint/2010/main" val="97796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33D7A2-C585-48BF-BF8C-C21FDC051F77}" type="slidenum">
              <a:rPr lang="en-US" smtClean="0"/>
              <a:t>6</a:t>
            </a:fld>
            <a:endParaRPr lang="en-US" dirty="0"/>
          </a:p>
        </p:txBody>
      </p:sp>
    </p:spTree>
    <p:extLst>
      <p:ext uri="{BB962C8B-B14F-4D97-AF65-F5344CB8AC3E}">
        <p14:creationId xmlns:p14="http://schemas.microsoft.com/office/powerpoint/2010/main" val="3545538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33D7A2-C585-48BF-BF8C-C21FDC051F77}" type="slidenum">
              <a:rPr lang="en-US" smtClean="0"/>
              <a:t>7</a:t>
            </a:fld>
            <a:endParaRPr lang="en-US" dirty="0"/>
          </a:p>
        </p:txBody>
      </p:sp>
    </p:spTree>
    <p:extLst>
      <p:ext uri="{BB962C8B-B14F-4D97-AF65-F5344CB8AC3E}">
        <p14:creationId xmlns:p14="http://schemas.microsoft.com/office/powerpoint/2010/main" val="3254223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33D7A2-C585-48BF-BF8C-C21FDC051F77}" type="slidenum">
              <a:rPr lang="en-US" smtClean="0"/>
              <a:t>8</a:t>
            </a:fld>
            <a:endParaRPr lang="en-US" dirty="0"/>
          </a:p>
        </p:txBody>
      </p:sp>
    </p:spTree>
    <p:extLst>
      <p:ext uri="{BB962C8B-B14F-4D97-AF65-F5344CB8AC3E}">
        <p14:creationId xmlns:p14="http://schemas.microsoft.com/office/powerpoint/2010/main" val="3577151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33D7A2-C585-48BF-BF8C-C21FDC051F77}" type="slidenum">
              <a:rPr lang="en-US" smtClean="0"/>
              <a:t>9</a:t>
            </a:fld>
            <a:endParaRPr lang="en-US" dirty="0"/>
          </a:p>
        </p:txBody>
      </p:sp>
    </p:spTree>
    <p:extLst>
      <p:ext uri="{BB962C8B-B14F-4D97-AF65-F5344CB8AC3E}">
        <p14:creationId xmlns:p14="http://schemas.microsoft.com/office/powerpoint/2010/main" val="2907358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33D7A2-C585-48BF-BF8C-C21FDC051F77}" type="slidenum">
              <a:rPr lang="en-US" smtClean="0"/>
              <a:t>10</a:t>
            </a:fld>
            <a:endParaRPr lang="en-US" dirty="0"/>
          </a:p>
        </p:txBody>
      </p:sp>
    </p:spTree>
    <p:extLst>
      <p:ext uri="{BB962C8B-B14F-4D97-AF65-F5344CB8AC3E}">
        <p14:creationId xmlns:p14="http://schemas.microsoft.com/office/powerpoint/2010/main" val="3883253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33D7A2-C585-48BF-BF8C-C21FDC051F77}" type="slidenum">
              <a:rPr lang="en-US" smtClean="0"/>
              <a:t>11</a:t>
            </a:fld>
            <a:endParaRPr lang="en-US" dirty="0"/>
          </a:p>
        </p:txBody>
      </p:sp>
    </p:spTree>
    <p:extLst>
      <p:ext uri="{BB962C8B-B14F-4D97-AF65-F5344CB8AC3E}">
        <p14:creationId xmlns:p14="http://schemas.microsoft.com/office/powerpoint/2010/main" val="4029658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33D7A2-C585-48BF-BF8C-C21FDC051F77}" type="slidenum">
              <a:rPr lang="en-US" smtClean="0"/>
              <a:t>12</a:t>
            </a:fld>
            <a:endParaRPr lang="en-US" dirty="0"/>
          </a:p>
        </p:txBody>
      </p:sp>
    </p:spTree>
    <p:extLst>
      <p:ext uri="{BB962C8B-B14F-4D97-AF65-F5344CB8AC3E}">
        <p14:creationId xmlns:p14="http://schemas.microsoft.com/office/powerpoint/2010/main" val="320114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1/30/2024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1/30/2024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1/30/2024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1/30/2024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1/30/2024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customXml" Target="../ink/ink1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70.png"/><Relationship Id="rId5" Type="http://schemas.openxmlformats.org/officeDocument/2006/relationships/image" Target="../media/image33.png"/><Relationship Id="rId15" Type="http://schemas.openxmlformats.org/officeDocument/2006/relationships/image" Target="../media/image39.png"/><Relationship Id="rId10" Type="http://schemas.openxmlformats.org/officeDocument/2006/relationships/customXml" Target="../ink/ink10.xml"/><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customXml" Target="../ink/ink12.xml"/></Relationships>
</file>

<file path=ppt/slides/_rels/slide11.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47.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customXml" Target="../ink/ink15.xml"/><Relationship Id="rId2" Type="http://schemas.openxmlformats.org/officeDocument/2006/relationships/notesSlide" Target="../notesSlides/notesSlide8.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image" Target="../media/image42.png"/><Relationship Id="rId15" Type="http://schemas.openxmlformats.org/officeDocument/2006/relationships/customXml" Target="../ink/ink16.xml"/><Relationship Id="rId10" Type="http://schemas.openxmlformats.org/officeDocument/2006/relationships/customXml" Target="../ink/ink14.xml"/><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customXml" Target="../ink/ink19.xml"/><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customXml" Target="../ink/ink18.xml"/><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customXml" Target="../ink/ink22.xml"/><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customXml" Target="../ink/ink21.xml"/><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customXml" Target="../ink/ink20.xml"/><Relationship Id="rId14"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customXml" Target="../ink/ink2.xml"/><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customXml" Target="../ink/ink3.xml"/></Relationships>
</file>

<file path=ppt/slides/_rels/slide9.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customXml" Target="../ink/ink5.xml"/><Relationship Id="rId12" Type="http://schemas.openxmlformats.org/officeDocument/2006/relationships/customXml" Target="../ink/ink7.xml"/><Relationship Id="rId17" Type="http://schemas.openxmlformats.org/officeDocument/2006/relationships/customXml" Target="../ink/ink9.xml"/><Relationship Id="rId2" Type="http://schemas.openxmlformats.org/officeDocument/2006/relationships/notesSlide" Target="../notesSlides/notesSlide6.xml"/><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5" Type="http://schemas.openxmlformats.org/officeDocument/2006/relationships/image" Target="../media/image29.png"/><Relationship Id="rId10" Type="http://schemas.openxmlformats.org/officeDocument/2006/relationships/customXml" Target="../ink/ink6.xml"/><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09" y="4319709"/>
            <a:ext cx="5185780" cy="1355246"/>
          </a:xfrm>
        </p:spPr>
        <p:txBody>
          <a:bodyPr>
            <a:normAutofit fontScale="90000"/>
          </a:bodyPr>
          <a:lstStyle/>
          <a:p>
            <a:br>
              <a:rPr lang="en-US" sz="3600" dirty="0">
                <a:solidFill>
                  <a:schemeClr val="bg1"/>
                </a:solidFill>
              </a:rPr>
            </a:br>
            <a:r>
              <a:rPr lang="en-US" sz="3600" dirty="0">
                <a:solidFill>
                  <a:schemeClr val="bg1"/>
                </a:solidFill>
              </a:rPr>
              <a:t>Customer Distribution and Deactivation Analysis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053998" y="5734610"/>
            <a:ext cx="6021462" cy="1123379"/>
          </a:xfrm>
        </p:spPr>
        <p:txBody>
          <a:bodyPr>
            <a:normAutofit fontScale="92500" lnSpcReduction="10000"/>
          </a:bodyPr>
          <a:lstStyle/>
          <a:p>
            <a:pPr>
              <a:lnSpc>
                <a:spcPct val="100000"/>
              </a:lnSpc>
            </a:pPr>
            <a:r>
              <a:rPr lang="en-US" sz="1800" dirty="0">
                <a:solidFill>
                  <a:schemeClr val="bg1"/>
                </a:solidFill>
              </a:rPr>
              <a:t>Telecom Company</a:t>
            </a:r>
          </a:p>
          <a:p>
            <a:pPr>
              <a:lnSpc>
                <a:spcPct val="100000"/>
              </a:lnSpc>
            </a:pPr>
            <a:r>
              <a:rPr lang="en-US" sz="1800" dirty="0">
                <a:solidFill>
                  <a:schemeClr val="bg1"/>
                </a:solidFill>
              </a:rPr>
              <a:t>                                                              </a:t>
            </a:r>
          </a:p>
          <a:p>
            <a:pPr>
              <a:lnSpc>
                <a:spcPct val="100000"/>
              </a:lnSpc>
            </a:pPr>
            <a:endParaRPr lang="en-US" sz="1800" dirty="0">
              <a:solidFill>
                <a:schemeClr val="bg1"/>
              </a:solidFill>
            </a:endParaRPr>
          </a:p>
          <a:p>
            <a:pPr>
              <a:lnSpc>
                <a:spcPct val="100000"/>
              </a:lnSpc>
            </a:pPr>
            <a:r>
              <a:rPr lang="en-US" sz="1800" dirty="0">
                <a:solidFill>
                  <a:schemeClr val="bg1"/>
                </a:solidFill>
              </a:rPr>
              <a:t>				</a:t>
            </a:r>
            <a:r>
              <a:rPr lang="en-US" sz="1100" dirty="0">
                <a:solidFill>
                  <a:srgbClr val="336699"/>
                </a:solidFill>
              </a:rPr>
              <a:t>-Bindiya Singh </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790165" y="149412"/>
            <a:ext cx="5834754" cy="1138773"/>
          </a:xfrm>
          <a:prstGeom prst="rect">
            <a:avLst/>
          </a:prstGeom>
          <a:noFill/>
        </p:spPr>
        <p:txBody>
          <a:bodyPr wrap="square" rtlCol="0">
            <a:spAutoFit/>
          </a:bodyPr>
          <a:lstStyle/>
          <a:p>
            <a:pPr algn="ctr"/>
            <a:r>
              <a:rPr lang="en-CA" sz="4000" dirty="0">
                <a:latin typeface="Bernard MT Condensed" panose="02050806060905020404" pitchFamily="18" charset="0"/>
              </a:rPr>
              <a:t>Key Findings- Chi Square test</a:t>
            </a:r>
          </a:p>
          <a:p>
            <a:pPr algn="ctr"/>
            <a:r>
              <a:rPr lang="en-CA" sz="1200" dirty="0">
                <a:latin typeface="Bernard MT Condensed" panose="02050806060905020404" pitchFamily="18" charset="0"/>
              </a:rPr>
              <a:t>(</a:t>
            </a:r>
            <a:r>
              <a:rPr lang="en-CA" sz="1400" dirty="0">
                <a:latin typeface="Bernard MT Condensed" panose="02050806060905020404" pitchFamily="18" charset="0"/>
              </a:rPr>
              <a:t>Association between the Tenure Segments and “Good Credit", "Rate Plan’ and “Dealer Type”)</a:t>
            </a:r>
          </a:p>
        </p:txBody>
      </p:sp>
      <p:sp>
        <p:nvSpPr>
          <p:cNvPr id="3" name="TextBox 2">
            <a:extLst>
              <a:ext uri="{FF2B5EF4-FFF2-40B4-BE49-F238E27FC236}">
                <a16:creationId xmlns:a16="http://schemas.microsoft.com/office/drawing/2014/main" id="{4FF96F23-DAB3-658C-C3ED-882AFEA80F52}"/>
              </a:ext>
            </a:extLst>
          </p:cNvPr>
          <p:cNvSpPr txBox="1"/>
          <p:nvPr/>
        </p:nvSpPr>
        <p:spPr>
          <a:xfrm>
            <a:off x="8511072" y="679838"/>
            <a:ext cx="2210198" cy="276999"/>
          </a:xfrm>
          <a:prstGeom prst="rect">
            <a:avLst/>
          </a:prstGeom>
          <a:noFill/>
        </p:spPr>
        <p:txBody>
          <a:bodyPr wrap="square" rtlCol="0">
            <a:spAutoFit/>
          </a:bodyPr>
          <a:lstStyle/>
          <a:p>
            <a:r>
              <a:rPr lang="en-CA" sz="1200" b="1" dirty="0"/>
              <a:t>Tenure_Segment &amp; GoodCredit</a:t>
            </a:r>
            <a:endParaRPr lang="en-CA" dirty="0"/>
          </a:p>
        </p:txBody>
      </p:sp>
      <p:sp>
        <p:nvSpPr>
          <p:cNvPr id="4" name="TextBox 3">
            <a:extLst>
              <a:ext uri="{FF2B5EF4-FFF2-40B4-BE49-F238E27FC236}">
                <a16:creationId xmlns:a16="http://schemas.microsoft.com/office/drawing/2014/main" id="{E375099C-873C-F72B-2FE5-046287BD8A28}"/>
              </a:ext>
            </a:extLst>
          </p:cNvPr>
          <p:cNvSpPr txBox="1"/>
          <p:nvPr/>
        </p:nvSpPr>
        <p:spPr>
          <a:xfrm>
            <a:off x="8576394" y="2881556"/>
            <a:ext cx="2150454" cy="276999"/>
          </a:xfrm>
          <a:prstGeom prst="rect">
            <a:avLst/>
          </a:prstGeom>
          <a:noFill/>
        </p:spPr>
        <p:txBody>
          <a:bodyPr wrap="square" rtlCol="0">
            <a:spAutoFit/>
          </a:bodyPr>
          <a:lstStyle/>
          <a:p>
            <a:r>
              <a:rPr lang="en-CA" sz="1200" b="1" dirty="0"/>
              <a:t>Tenure_Segment &amp; RatePlan</a:t>
            </a:r>
          </a:p>
        </p:txBody>
      </p:sp>
      <p:sp>
        <p:nvSpPr>
          <p:cNvPr id="5" name="TextBox 4">
            <a:extLst>
              <a:ext uri="{FF2B5EF4-FFF2-40B4-BE49-F238E27FC236}">
                <a16:creationId xmlns:a16="http://schemas.microsoft.com/office/drawing/2014/main" id="{5AB28C2F-C126-5E49-9191-6B40C167787C}"/>
              </a:ext>
            </a:extLst>
          </p:cNvPr>
          <p:cNvSpPr txBox="1"/>
          <p:nvPr/>
        </p:nvSpPr>
        <p:spPr>
          <a:xfrm>
            <a:off x="8534579" y="4937045"/>
            <a:ext cx="3478318" cy="276999"/>
          </a:xfrm>
          <a:prstGeom prst="rect">
            <a:avLst/>
          </a:prstGeom>
          <a:noFill/>
        </p:spPr>
        <p:txBody>
          <a:bodyPr wrap="square" rtlCol="0">
            <a:spAutoFit/>
          </a:bodyPr>
          <a:lstStyle/>
          <a:p>
            <a:r>
              <a:rPr lang="en-CA" sz="1200" b="1" dirty="0"/>
              <a:t>Tenure_Segment &amp; DealerType</a:t>
            </a:r>
          </a:p>
        </p:txBody>
      </p:sp>
      <p:sp>
        <p:nvSpPr>
          <p:cNvPr id="15" name="TextBox 14">
            <a:extLst>
              <a:ext uri="{FF2B5EF4-FFF2-40B4-BE49-F238E27FC236}">
                <a16:creationId xmlns:a16="http://schemas.microsoft.com/office/drawing/2014/main" id="{C97EE78F-8260-BC86-393A-68AF8D6835C7}"/>
              </a:ext>
            </a:extLst>
          </p:cNvPr>
          <p:cNvSpPr txBox="1"/>
          <p:nvPr/>
        </p:nvSpPr>
        <p:spPr>
          <a:xfrm>
            <a:off x="790165" y="5586628"/>
            <a:ext cx="4165085" cy="1169551"/>
          </a:xfrm>
          <a:prstGeom prst="rect">
            <a:avLst/>
          </a:prstGeom>
          <a:noFill/>
        </p:spPr>
        <p:txBody>
          <a:bodyPr wrap="square" rtlCol="0">
            <a:spAutoFit/>
          </a:bodyPr>
          <a:lstStyle/>
          <a:p>
            <a:r>
              <a:rPr lang="en-US" sz="1000" dirty="0">
                <a:latin typeface="Courier New" panose="02070309020205020404" pitchFamily="49" charset="0"/>
                <a:ea typeface="Calibri" panose="020F0502020204030204" pitchFamily="34" charset="0"/>
                <a:cs typeface="Courier New" panose="02070309020205020404" pitchFamily="49" charset="0"/>
              </a:rPr>
              <a:t>Conclusion: </a:t>
            </a:r>
          </a:p>
          <a:p>
            <a:r>
              <a:rPr lang="en-US" sz="1000" dirty="0">
                <a:latin typeface="Courier New" panose="02070309020205020404" pitchFamily="49" charset="0"/>
                <a:cs typeface="Courier New" panose="02070309020205020404" pitchFamily="49" charset="0"/>
              </a:rPr>
              <a:t>All the Chi-Square Probability values are &lt;.05, indicating that we can reject the null hypothesis, and conclude that there is an ASSOCIATION between the Tenure segments and GoodCredit, RatePlan, DealerType, </a:t>
            </a:r>
            <a:r>
              <a:rPr lang="en-CA" sz="1000" dirty="0">
                <a:latin typeface="Courier New" panose="02070309020205020404" pitchFamily="49" charset="0"/>
                <a:cs typeface="Courier New" panose="02070309020205020404" pitchFamily="49" charset="0"/>
              </a:rPr>
              <a:t>at 5% significance level.</a:t>
            </a:r>
          </a:p>
          <a:p>
            <a:endParaRPr lang="en-CA" sz="1000" dirty="0">
              <a:latin typeface="Courier New" panose="02070309020205020404" pitchFamily="49" charset="0"/>
              <a:cs typeface="Courier New" panose="02070309020205020404" pitchFamily="49" charset="0"/>
            </a:endParaRPr>
          </a:p>
        </p:txBody>
      </p:sp>
      <p:pic>
        <p:nvPicPr>
          <p:cNvPr id="18" name="Picture 17">
            <a:extLst>
              <a:ext uri="{FF2B5EF4-FFF2-40B4-BE49-F238E27FC236}">
                <a16:creationId xmlns:a16="http://schemas.microsoft.com/office/drawing/2014/main" id="{04357445-3F4A-06A3-A7ED-F30E559CC933}"/>
              </a:ext>
            </a:extLst>
          </p:cNvPr>
          <p:cNvPicPr>
            <a:picLocks noChangeAspect="1"/>
          </p:cNvPicPr>
          <p:nvPr/>
        </p:nvPicPr>
        <p:blipFill>
          <a:blip r:embed="rId3"/>
          <a:stretch>
            <a:fillRect/>
          </a:stretch>
        </p:blipFill>
        <p:spPr>
          <a:xfrm>
            <a:off x="931567" y="1738083"/>
            <a:ext cx="4061971" cy="1113303"/>
          </a:xfrm>
          <a:prstGeom prst="rect">
            <a:avLst/>
          </a:prstGeom>
        </p:spPr>
      </p:pic>
      <p:sp>
        <p:nvSpPr>
          <p:cNvPr id="20" name="TextBox 19">
            <a:extLst>
              <a:ext uri="{FF2B5EF4-FFF2-40B4-BE49-F238E27FC236}">
                <a16:creationId xmlns:a16="http://schemas.microsoft.com/office/drawing/2014/main" id="{DE965A82-71E2-63EE-9114-3BF5E6951EA3}"/>
              </a:ext>
            </a:extLst>
          </p:cNvPr>
          <p:cNvSpPr txBox="1"/>
          <p:nvPr/>
        </p:nvSpPr>
        <p:spPr>
          <a:xfrm>
            <a:off x="811240" y="3306298"/>
            <a:ext cx="4302626" cy="861774"/>
          </a:xfrm>
          <a:prstGeom prst="rect">
            <a:avLst/>
          </a:prstGeom>
          <a:noFill/>
        </p:spPr>
        <p:txBody>
          <a:bodyPr wrap="square">
            <a:spAutoFit/>
          </a:bodyPr>
          <a:lstStyle/>
          <a:p>
            <a:r>
              <a:rPr lang="en-US" sz="1000" dirty="0">
                <a:latin typeface="Courier New" panose="02070309020205020404" pitchFamily="49" charset="0"/>
                <a:cs typeface="Courier New" panose="02070309020205020404" pitchFamily="49" charset="0"/>
              </a:rPr>
              <a:t>H0: There is no significant </a:t>
            </a:r>
            <a:r>
              <a:rPr lang="en-US" sz="1000" dirty="0">
                <a:latin typeface="Courier New" panose="02070309020205020404" pitchFamily="49" charset="0"/>
                <a:ea typeface="Calibri" panose="020F0502020204030204" pitchFamily="34" charset="0"/>
                <a:cs typeface="Courier New" panose="02070309020205020404" pitchFamily="49" charset="0"/>
              </a:rPr>
              <a:t>association</a:t>
            </a:r>
            <a:r>
              <a:rPr lang="en-US" sz="1000" dirty="0">
                <a:latin typeface="Courier New" panose="02070309020205020404" pitchFamily="49" charset="0"/>
                <a:cs typeface="Courier New" panose="02070309020205020404" pitchFamily="49" charset="0"/>
              </a:rPr>
              <a:t> between the Tenure segments and GoodCredit, RatePlan, DealerType.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Ha: There is an association between Tenure segments and GoodCredit, RatePlan, DealerType.</a:t>
            </a:r>
            <a:endParaRPr lang="en-CA" sz="1000" dirty="0">
              <a:latin typeface="Courier New" panose="02070309020205020404" pitchFamily="49" charset="0"/>
              <a:cs typeface="Courier New" panose="02070309020205020404" pitchFamily="49" charset="0"/>
            </a:endParaRPr>
          </a:p>
        </p:txBody>
      </p:sp>
      <p:pic>
        <p:nvPicPr>
          <p:cNvPr id="25" name="Picture 24">
            <a:extLst>
              <a:ext uri="{FF2B5EF4-FFF2-40B4-BE49-F238E27FC236}">
                <a16:creationId xmlns:a16="http://schemas.microsoft.com/office/drawing/2014/main" id="{437B7086-DD42-4DCE-030B-D01518D427FA}"/>
              </a:ext>
            </a:extLst>
          </p:cNvPr>
          <p:cNvPicPr>
            <a:picLocks noChangeAspect="1"/>
          </p:cNvPicPr>
          <p:nvPr/>
        </p:nvPicPr>
        <p:blipFill>
          <a:blip r:embed="rId4"/>
          <a:stretch>
            <a:fillRect/>
          </a:stretch>
        </p:blipFill>
        <p:spPr>
          <a:xfrm>
            <a:off x="6533261" y="1079151"/>
            <a:ext cx="2948011" cy="1674027"/>
          </a:xfrm>
          <a:prstGeom prst="rect">
            <a:avLst/>
          </a:prstGeom>
        </p:spPr>
      </p:pic>
      <p:pic>
        <p:nvPicPr>
          <p:cNvPr id="29" name="Picture 28">
            <a:extLst>
              <a:ext uri="{FF2B5EF4-FFF2-40B4-BE49-F238E27FC236}">
                <a16:creationId xmlns:a16="http://schemas.microsoft.com/office/drawing/2014/main" id="{A4AFE07B-0C23-F7DA-7AD1-67300EA334CF}"/>
              </a:ext>
            </a:extLst>
          </p:cNvPr>
          <p:cNvPicPr>
            <a:picLocks noChangeAspect="1"/>
          </p:cNvPicPr>
          <p:nvPr/>
        </p:nvPicPr>
        <p:blipFill>
          <a:blip r:embed="rId5"/>
          <a:stretch>
            <a:fillRect/>
          </a:stretch>
        </p:blipFill>
        <p:spPr>
          <a:xfrm>
            <a:off x="6394905" y="5298653"/>
            <a:ext cx="3086367" cy="1535605"/>
          </a:xfrm>
          <a:prstGeom prst="rect">
            <a:avLst/>
          </a:prstGeom>
        </p:spPr>
      </p:pic>
      <p:pic>
        <p:nvPicPr>
          <p:cNvPr id="31" name="Picture 30">
            <a:extLst>
              <a:ext uri="{FF2B5EF4-FFF2-40B4-BE49-F238E27FC236}">
                <a16:creationId xmlns:a16="http://schemas.microsoft.com/office/drawing/2014/main" id="{D68BE155-C821-9959-A0BC-5E4FBAE6659D}"/>
              </a:ext>
            </a:extLst>
          </p:cNvPr>
          <p:cNvPicPr>
            <a:picLocks noChangeAspect="1"/>
          </p:cNvPicPr>
          <p:nvPr/>
        </p:nvPicPr>
        <p:blipFill>
          <a:blip r:embed="rId6"/>
          <a:stretch>
            <a:fillRect/>
          </a:stretch>
        </p:blipFill>
        <p:spPr>
          <a:xfrm>
            <a:off x="6378298" y="3230021"/>
            <a:ext cx="3025403" cy="1622413"/>
          </a:xfrm>
          <a:prstGeom prst="rect">
            <a:avLst/>
          </a:prstGeom>
        </p:spPr>
      </p:pic>
      <p:pic>
        <p:nvPicPr>
          <p:cNvPr id="33" name="Picture 32">
            <a:extLst>
              <a:ext uri="{FF2B5EF4-FFF2-40B4-BE49-F238E27FC236}">
                <a16:creationId xmlns:a16="http://schemas.microsoft.com/office/drawing/2014/main" id="{935B85EE-88A9-4D69-9810-792C62F80BEC}"/>
              </a:ext>
            </a:extLst>
          </p:cNvPr>
          <p:cNvPicPr>
            <a:picLocks noChangeAspect="1"/>
          </p:cNvPicPr>
          <p:nvPr/>
        </p:nvPicPr>
        <p:blipFill>
          <a:blip r:embed="rId7"/>
          <a:stretch>
            <a:fillRect/>
          </a:stretch>
        </p:blipFill>
        <p:spPr>
          <a:xfrm>
            <a:off x="9731284" y="5251828"/>
            <a:ext cx="2192867" cy="1582430"/>
          </a:xfrm>
          <a:prstGeom prst="rect">
            <a:avLst/>
          </a:prstGeom>
        </p:spPr>
      </p:pic>
      <p:pic>
        <p:nvPicPr>
          <p:cNvPr id="35" name="Picture 34">
            <a:extLst>
              <a:ext uri="{FF2B5EF4-FFF2-40B4-BE49-F238E27FC236}">
                <a16:creationId xmlns:a16="http://schemas.microsoft.com/office/drawing/2014/main" id="{13F7F2FE-02B0-9CA8-0E00-B0F4D4FC0261}"/>
              </a:ext>
            </a:extLst>
          </p:cNvPr>
          <p:cNvPicPr>
            <a:picLocks noChangeAspect="1"/>
          </p:cNvPicPr>
          <p:nvPr/>
        </p:nvPicPr>
        <p:blipFill>
          <a:blip r:embed="rId8"/>
          <a:stretch>
            <a:fillRect/>
          </a:stretch>
        </p:blipFill>
        <p:spPr>
          <a:xfrm>
            <a:off x="9684081" y="3306298"/>
            <a:ext cx="2210198" cy="1546135"/>
          </a:xfrm>
          <a:prstGeom prst="rect">
            <a:avLst/>
          </a:prstGeom>
        </p:spPr>
      </p:pic>
      <p:pic>
        <p:nvPicPr>
          <p:cNvPr id="37" name="Picture 36">
            <a:extLst>
              <a:ext uri="{FF2B5EF4-FFF2-40B4-BE49-F238E27FC236}">
                <a16:creationId xmlns:a16="http://schemas.microsoft.com/office/drawing/2014/main" id="{5003B0F8-3797-0021-107A-B4E4137E0E97}"/>
              </a:ext>
            </a:extLst>
          </p:cNvPr>
          <p:cNvPicPr>
            <a:picLocks noChangeAspect="1"/>
          </p:cNvPicPr>
          <p:nvPr/>
        </p:nvPicPr>
        <p:blipFill>
          <a:blip r:embed="rId9"/>
          <a:stretch>
            <a:fillRect/>
          </a:stretch>
        </p:blipFill>
        <p:spPr>
          <a:xfrm>
            <a:off x="9713953" y="1079151"/>
            <a:ext cx="2210198" cy="1674027"/>
          </a:xfrm>
          <a:prstGeom prst="rect">
            <a:avLst/>
          </a:prstGeom>
        </p:spPr>
      </p:pic>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24881853-5C09-E246-2C1B-340BA91900EE}"/>
                  </a:ext>
                </a:extLst>
              </p14:cNvPr>
              <p14:cNvContentPartPr/>
              <p14:nvPr/>
            </p14:nvContentPartPr>
            <p14:xfrm>
              <a:off x="11573414" y="1666391"/>
              <a:ext cx="232200" cy="12600"/>
            </p14:xfrm>
          </p:contentPart>
        </mc:Choice>
        <mc:Fallback xmlns="">
          <p:pic>
            <p:nvPicPr>
              <p:cNvPr id="11" name="Ink 10">
                <a:extLst>
                  <a:ext uri="{FF2B5EF4-FFF2-40B4-BE49-F238E27FC236}">
                    <a16:creationId xmlns:a16="http://schemas.microsoft.com/office/drawing/2014/main" id="{24881853-5C09-E246-2C1B-340BA91900EE}"/>
                  </a:ext>
                </a:extLst>
              </p:cNvPr>
              <p:cNvPicPr/>
              <p:nvPr/>
            </p:nvPicPr>
            <p:blipFill>
              <a:blip r:embed="rId11"/>
              <a:stretch>
                <a:fillRect/>
              </a:stretch>
            </p:blipFill>
            <p:spPr>
              <a:xfrm>
                <a:off x="11537774" y="1594391"/>
                <a:ext cx="3038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ADA22338-BD90-FCA6-762B-790BE33E39FC}"/>
                  </a:ext>
                </a:extLst>
              </p14:cNvPr>
              <p14:cNvContentPartPr/>
              <p14:nvPr/>
            </p14:nvContentPartPr>
            <p14:xfrm>
              <a:off x="11546414" y="3827831"/>
              <a:ext cx="223560" cy="18360"/>
            </p14:xfrm>
          </p:contentPart>
        </mc:Choice>
        <mc:Fallback xmlns="">
          <p:pic>
            <p:nvPicPr>
              <p:cNvPr id="12" name="Ink 11">
                <a:extLst>
                  <a:ext uri="{FF2B5EF4-FFF2-40B4-BE49-F238E27FC236}">
                    <a16:creationId xmlns:a16="http://schemas.microsoft.com/office/drawing/2014/main" id="{ADA22338-BD90-FCA6-762B-790BE33E39FC}"/>
                  </a:ext>
                </a:extLst>
              </p:cNvPr>
              <p:cNvPicPr/>
              <p:nvPr/>
            </p:nvPicPr>
            <p:blipFill>
              <a:blip r:embed="rId13"/>
              <a:stretch>
                <a:fillRect/>
              </a:stretch>
            </p:blipFill>
            <p:spPr>
              <a:xfrm>
                <a:off x="11510414" y="3755831"/>
                <a:ext cx="295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A4CC83C9-EC11-06C5-EFA0-DC641165A0B7}"/>
                  </a:ext>
                </a:extLst>
              </p14:cNvPr>
              <p14:cNvContentPartPr/>
              <p14:nvPr/>
            </p14:nvContentPartPr>
            <p14:xfrm>
              <a:off x="11582414" y="5826551"/>
              <a:ext cx="214560" cy="10080"/>
            </p14:xfrm>
          </p:contentPart>
        </mc:Choice>
        <mc:Fallback xmlns="">
          <p:pic>
            <p:nvPicPr>
              <p:cNvPr id="13" name="Ink 12">
                <a:extLst>
                  <a:ext uri="{FF2B5EF4-FFF2-40B4-BE49-F238E27FC236}">
                    <a16:creationId xmlns:a16="http://schemas.microsoft.com/office/drawing/2014/main" id="{A4CC83C9-EC11-06C5-EFA0-DC641165A0B7}"/>
                  </a:ext>
                </a:extLst>
              </p:cNvPr>
              <p:cNvPicPr/>
              <p:nvPr/>
            </p:nvPicPr>
            <p:blipFill>
              <a:blip r:embed="rId15"/>
              <a:stretch>
                <a:fillRect/>
              </a:stretch>
            </p:blipFill>
            <p:spPr>
              <a:xfrm>
                <a:off x="11546414" y="5754911"/>
                <a:ext cx="286200" cy="153720"/>
              </a:xfrm>
              <a:prstGeom prst="rect">
                <a:avLst/>
              </a:prstGeom>
            </p:spPr>
          </p:pic>
        </mc:Fallback>
      </mc:AlternateContent>
    </p:spTree>
    <p:extLst>
      <p:ext uri="{BB962C8B-B14F-4D97-AF65-F5344CB8AC3E}">
        <p14:creationId xmlns:p14="http://schemas.microsoft.com/office/powerpoint/2010/main" val="776138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775424" y="0"/>
            <a:ext cx="4504788" cy="830997"/>
          </a:xfrm>
          <a:prstGeom prst="rect">
            <a:avLst/>
          </a:prstGeom>
          <a:noFill/>
        </p:spPr>
        <p:txBody>
          <a:bodyPr wrap="square" rtlCol="0">
            <a:spAutoFit/>
          </a:bodyPr>
          <a:lstStyle/>
          <a:p>
            <a:pPr algn="ctr"/>
            <a:r>
              <a:rPr lang="en-CA" sz="1600" b="1" dirty="0">
                <a:latin typeface="Arial Black" panose="020B0A04020102020204" pitchFamily="34" charset="0"/>
              </a:rPr>
              <a:t>Analysis of Sales among different Account Statuses</a:t>
            </a:r>
          </a:p>
          <a:p>
            <a:pPr algn="ctr"/>
            <a:r>
              <a:rPr lang="en-CA" sz="1600" b="1" dirty="0">
                <a:latin typeface="Arial Black" panose="020B0A04020102020204" pitchFamily="34" charset="0"/>
              </a:rPr>
              <a:t>(</a:t>
            </a:r>
            <a:r>
              <a:rPr lang="en-CA" sz="1200" b="1" dirty="0">
                <a:latin typeface="Arial Black" panose="020B0A04020102020204" pitchFamily="34" charset="0"/>
              </a:rPr>
              <a:t>Independent Samples T Test </a:t>
            </a:r>
            <a:r>
              <a:rPr lang="en-CA" sz="1600" b="1" dirty="0">
                <a:latin typeface="Arial Black" panose="020B0A04020102020204" pitchFamily="34" charset="0"/>
              </a:rPr>
              <a:t>)</a:t>
            </a:r>
          </a:p>
        </p:txBody>
      </p:sp>
      <p:pic>
        <p:nvPicPr>
          <p:cNvPr id="3" name="Picture 2">
            <a:extLst>
              <a:ext uri="{FF2B5EF4-FFF2-40B4-BE49-F238E27FC236}">
                <a16:creationId xmlns:a16="http://schemas.microsoft.com/office/drawing/2014/main" id="{CD43AE40-7A6E-E5FE-981B-C45E7288D23B}"/>
              </a:ext>
            </a:extLst>
          </p:cNvPr>
          <p:cNvPicPr>
            <a:picLocks noChangeAspect="1"/>
          </p:cNvPicPr>
          <p:nvPr/>
        </p:nvPicPr>
        <p:blipFill>
          <a:blip r:embed="rId3"/>
          <a:stretch>
            <a:fillRect/>
          </a:stretch>
        </p:blipFill>
        <p:spPr>
          <a:xfrm>
            <a:off x="9163756" y="1741487"/>
            <a:ext cx="2903829" cy="2368754"/>
          </a:xfrm>
          <a:prstGeom prst="rect">
            <a:avLst/>
          </a:prstGeom>
        </p:spPr>
      </p:pic>
      <p:pic>
        <p:nvPicPr>
          <p:cNvPr id="9" name="Picture 8">
            <a:extLst>
              <a:ext uri="{FF2B5EF4-FFF2-40B4-BE49-F238E27FC236}">
                <a16:creationId xmlns:a16="http://schemas.microsoft.com/office/drawing/2014/main" id="{2E4674CC-D99D-9783-D05E-58C27FD2D1EF}"/>
              </a:ext>
            </a:extLst>
          </p:cNvPr>
          <p:cNvPicPr>
            <a:picLocks noChangeAspect="1"/>
          </p:cNvPicPr>
          <p:nvPr/>
        </p:nvPicPr>
        <p:blipFill>
          <a:blip r:embed="rId4"/>
          <a:stretch>
            <a:fillRect/>
          </a:stretch>
        </p:blipFill>
        <p:spPr>
          <a:xfrm>
            <a:off x="9300177" y="4400364"/>
            <a:ext cx="2780149" cy="1677682"/>
          </a:xfrm>
          <a:prstGeom prst="rect">
            <a:avLst/>
          </a:prstGeom>
        </p:spPr>
      </p:pic>
      <p:pic>
        <p:nvPicPr>
          <p:cNvPr id="15" name="Picture 14">
            <a:extLst>
              <a:ext uri="{FF2B5EF4-FFF2-40B4-BE49-F238E27FC236}">
                <a16:creationId xmlns:a16="http://schemas.microsoft.com/office/drawing/2014/main" id="{A4B4043D-243E-0561-06E1-39D21174B632}"/>
              </a:ext>
            </a:extLst>
          </p:cNvPr>
          <p:cNvPicPr>
            <a:picLocks noChangeAspect="1"/>
          </p:cNvPicPr>
          <p:nvPr/>
        </p:nvPicPr>
        <p:blipFill>
          <a:blip r:embed="rId5"/>
          <a:stretch>
            <a:fillRect/>
          </a:stretch>
        </p:blipFill>
        <p:spPr>
          <a:xfrm>
            <a:off x="6121286" y="3867605"/>
            <a:ext cx="3290565" cy="2743200"/>
          </a:xfrm>
          <a:prstGeom prst="rect">
            <a:avLst/>
          </a:prstGeom>
        </p:spPr>
      </p:pic>
      <p:sp>
        <p:nvSpPr>
          <p:cNvPr id="4" name="TextBox 3">
            <a:extLst>
              <a:ext uri="{FF2B5EF4-FFF2-40B4-BE49-F238E27FC236}">
                <a16:creationId xmlns:a16="http://schemas.microsoft.com/office/drawing/2014/main" id="{3ABFDFFD-BE14-80CF-0DD4-8A5CAAE01CFA}"/>
              </a:ext>
            </a:extLst>
          </p:cNvPr>
          <p:cNvSpPr txBox="1"/>
          <p:nvPr/>
        </p:nvSpPr>
        <p:spPr>
          <a:xfrm>
            <a:off x="768069" y="1027923"/>
            <a:ext cx="5302646" cy="6024726"/>
          </a:xfrm>
          <a:prstGeom prst="rect">
            <a:avLst/>
          </a:prstGeom>
          <a:noFill/>
        </p:spPr>
        <p:txBody>
          <a:bodyPr wrap="square" rtlCol="0">
            <a:spAutoFit/>
          </a:bodyPr>
          <a:lstStyle/>
          <a:p>
            <a:r>
              <a:rPr lang="en-US" sz="750" dirty="0">
                <a:solidFill>
                  <a:srgbClr val="008000"/>
                </a:solidFill>
                <a:latin typeface="Courier New" panose="02070309020205020404" pitchFamily="49" charset="0"/>
              </a:rPr>
              <a:t>** ( A ) Sales and Account Status;</a:t>
            </a:r>
            <a:endParaRPr lang="en-US" sz="750" dirty="0">
              <a:solidFill>
                <a:srgbClr val="000000"/>
              </a:solidFill>
              <a:latin typeface="Courier New" panose="02070309020205020404" pitchFamily="49" charset="0"/>
            </a:endParaRPr>
          </a:p>
          <a:p>
            <a:endParaRPr lang="en-CA" sz="750" dirty="0">
              <a:solidFill>
                <a:srgbClr val="000000"/>
              </a:solidFill>
              <a:latin typeface="Courier New" panose="02070309020205020404" pitchFamily="49" charset="0"/>
            </a:endParaRPr>
          </a:p>
          <a:p>
            <a:r>
              <a:rPr lang="en-CA" sz="750" u="sng" dirty="0">
                <a:solidFill>
                  <a:srgbClr val="008000"/>
                </a:solidFill>
                <a:latin typeface="Courier New" panose="02070309020205020404" pitchFamily="49" charset="0"/>
              </a:rPr>
              <a:t>*</a:t>
            </a:r>
            <a:r>
              <a:rPr lang="en-CA" sz="750" b="1" u="sng" dirty="0">
                <a:latin typeface="Courier New" panose="02070309020205020404" pitchFamily="49" charset="0"/>
              </a:rPr>
              <a:t>1) Descriptive Statistics ;</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means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=Formatted_data </a:t>
            </a:r>
            <a:r>
              <a:rPr lang="en-CA" sz="750" b="0" dirty="0">
                <a:solidFill>
                  <a:srgbClr val="0000FF"/>
                </a:solidFill>
                <a:latin typeface="Courier New" panose="02070309020205020404" pitchFamily="49" charset="0"/>
              </a:rPr>
              <a:t>nmiss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mean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stderr</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cv</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lclm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uclm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median</a:t>
            </a:r>
            <a:r>
              <a:rPr lang="en-CA" sz="750" b="0" dirty="0">
                <a:solidFill>
                  <a:srgbClr val="000000"/>
                </a:solidFill>
                <a:latin typeface="Courier New" panose="02070309020205020404" pitchFamily="49" charset="0"/>
              </a:rPr>
              <a:t> </a:t>
            </a:r>
          </a:p>
          <a:p>
            <a:r>
              <a:rPr lang="en-CA" sz="750" b="0" dirty="0">
                <a:solidFill>
                  <a:srgbClr val="0000FF"/>
                </a:solidFill>
                <a:latin typeface="Courier New" panose="02070309020205020404" pitchFamily="49" charset="0"/>
              </a:rPr>
              <a:t>min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qrange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maxdec</a:t>
            </a:r>
            <a:r>
              <a:rPr lang="en-CA" sz="750" b="0" dirty="0">
                <a:solidFill>
                  <a:srgbClr val="000000"/>
                </a:solidFill>
                <a:latin typeface="Courier New" panose="02070309020205020404" pitchFamily="49" charset="0"/>
              </a:rPr>
              <a:t>=</a:t>
            </a:r>
            <a:r>
              <a:rPr lang="en-CA" sz="750" b="1" dirty="0">
                <a:solidFill>
                  <a:srgbClr val="008080"/>
                </a:solidFill>
                <a:latin typeface="Courier New" panose="02070309020205020404" pitchFamily="49" charset="0"/>
              </a:rPr>
              <a:t>2</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Status;</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 </a:t>
            </a:r>
          </a:p>
          <a:p>
            <a:endParaRPr lang="en-CA" sz="750" b="0" dirty="0">
              <a:solidFill>
                <a:srgbClr val="000000"/>
              </a:solidFill>
              <a:latin typeface="Courier New" panose="02070309020205020404" pitchFamily="49" charset="0"/>
            </a:endParaRPr>
          </a:p>
          <a:p>
            <a:r>
              <a:rPr lang="en-CA" sz="750" b="1" u="sng" dirty="0">
                <a:latin typeface="Courier New" panose="02070309020205020404" pitchFamily="49" charset="0"/>
              </a:rPr>
              <a:t>*2) Test of Normality ;</a:t>
            </a:r>
          </a:p>
          <a:p>
            <a:r>
              <a:rPr lang="en-CA" sz="750" b="0" dirty="0">
                <a:solidFill>
                  <a:srgbClr val="0000FF"/>
                </a:solidFill>
                <a:latin typeface="Courier New" panose="02070309020205020404" pitchFamily="49" charset="0"/>
              </a:rPr>
              <a:t>TITLE</a:t>
            </a:r>
            <a:r>
              <a:rPr lang="en-CA" sz="750" b="0" dirty="0">
                <a:solidFill>
                  <a:srgbClr val="000000"/>
                </a:solidFill>
                <a:latin typeface="Courier New" panose="02070309020205020404" pitchFamily="49" charset="0"/>
              </a:rPr>
              <a:t> </a:t>
            </a:r>
            <a:r>
              <a:rPr lang="en-CA" sz="750" b="0" dirty="0">
                <a:solidFill>
                  <a:srgbClr val="800080"/>
                </a:solidFill>
                <a:latin typeface="Courier New" panose="02070309020205020404" pitchFamily="49" charset="0"/>
              </a:rPr>
              <a:t>"Test of Normality"</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UNIVARIATE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 = Formatted_data </a:t>
            </a:r>
            <a:r>
              <a:rPr lang="en-CA" sz="750" b="0" dirty="0">
                <a:solidFill>
                  <a:srgbClr val="0000FF"/>
                </a:solidFill>
                <a:latin typeface="Courier New" panose="02070309020205020404" pitchFamily="49" charset="0"/>
              </a:rPr>
              <a:t>NORMAL</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PLOT</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STATUS;</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endParaRPr lang="en-CA" sz="750" b="0" dirty="0">
              <a:solidFill>
                <a:srgbClr val="000000"/>
              </a:solidFill>
              <a:latin typeface="Courier New" panose="02070309020205020404" pitchFamily="49" charset="0"/>
            </a:endParaRPr>
          </a:p>
          <a:p>
            <a:r>
              <a:rPr lang="en-US" sz="750" b="0" dirty="0">
                <a:solidFill>
                  <a:srgbClr val="008000"/>
                </a:solidFill>
                <a:latin typeface="Courier New" panose="02070309020205020404" pitchFamily="49" charset="0"/>
              </a:rPr>
              <a:t>*As per CLT if the number of observations are above 30, the data should be considered as normal. Hence , we will perform "Equality of Variance" Test;</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r>
              <a:rPr lang="en-US" sz="750" b="1" u="sng" dirty="0">
                <a:latin typeface="Courier New" panose="02070309020205020404" pitchFamily="49" charset="0"/>
              </a:rPr>
              <a:t>*3) Equality Of Variance Test;</a:t>
            </a:r>
          </a:p>
          <a:p>
            <a:r>
              <a:rPr lang="en-US" sz="750" b="0" dirty="0">
                <a:solidFill>
                  <a:srgbClr val="0000FF"/>
                </a:solidFill>
                <a:latin typeface="Courier New" panose="02070309020205020404" pitchFamily="49" charset="0"/>
              </a:rPr>
              <a:t>Title</a:t>
            </a:r>
            <a:r>
              <a:rPr lang="en-US" sz="750" b="0" dirty="0">
                <a:solidFill>
                  <a:srgbClr val="000000"/>
                </a:solidFill>
                <a:latin typeface="Courier New" panose="02070309020205020404" pitchFamily="49" charset="0"/>
              </a:rPr>
              <a:t> </a:t>
            </a:r>
            <a:r>
              <a:rPr lang="en-US" sz="750" b="0" dirty="0">
                <a:solidFill>
                  <a:srgbClr val="800080"/>
                </a:solidFill>
                <a:latin typeface="Courier New" panose="02070309020205020404" pitchFamily="49" charset="0"/>
              </a:rPr>
              <a:t>' Test of "Equality of Variance"'</a:t>
            </a:r>
            <a:r>
              <a:rPr lang="en-US"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GLM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=Formatted_data;</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Status;</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model</a:t>
            </a:r>
            <a:r>
              <a:rPr lang="en-CA" sz="750" b="0" dirty="0">
                <a:solidFill>
                  <a:srgbClr val="000000"/>
                </a:solidFill>
                <a:latin typeface="Courier New" panose="02070309020205020404" pitchFamily="49" charset="0"/>
              </a:rPr>
              <a:t> Sales = Status;</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means</a:t>
            </a:r>
            <a:r>
              <a:rPr lang="en-CA" sz="750" b="0" dirty="0">
                <a:solidFill>
                  <a:srgbClr val="000000"/>
                </a:solidFill>
                <a:latin typeface="Courier New" panose="02070309020205020404" pitchFamily="49" charset="0"/>
              </a:rPr>
              <a:t> Status / </a:t>
            </a:r>
            <a:r>
              <a:rPr lang="en-CA" sz="750" b="0" dirty="0">
                <a:solidFill>
                  <a:srgbClr val="0000FF"/>
                </a:solidFill>
                <a:latin typeface="Courier New" panose="02070309020205020404" pitchFamily="49" charset="0"/>
              </a:rPr>
              <a:t>hovtest</a:t>
            </a:r>
            <a:r>
              <a:rPr lang="en-CA" sz="750" b="0" dirty="0">
                <a:solidFill>
                  <a:srgbClr val="000000"/>
                </a:solidFill>
                <a:latin typeface="Courier New" panose="02070309020205020404" pitchFamily="49" charset="0"/>
              </a:rPr>
              <a:t>=levene(</a:t>
            </a:r>
            <a:r>
              <a:rPr lang="en-CA" sz="750" b="0" dirty="0">
                <a:solidFill>
                  <a:srgbClr val="0000FF"/>
                </a:solidFill>
                <a:latin typeface="Courier New" panose="02070309020205020404" pitchFamily="49" charset="0"/>
              </a:rPr>
              <a:t>type</a:t>
            </a:r>
            <a:r>
              <a:rPr lang="en-CA" sz="750" b="0" dirty="0">
                <a:solidFill>
                  <a:srgbClr val="000000"/>
                </a:solidFill>
                <a:latin typeface="Courier New" panose="02070309020205020404" pitchFamily="49" charset="0"/>
              </a:rPr>
              <a:t>=abs) </a:t>
            </a:r>
            <a:r>
              <a:rPr lang="en-CA" sz="750" b="0" dirty="0">
                <a:solidFill>
                  <a:srgbClr val="0000FF"/>
                </a:solidFill>
                <a:latin typeface="Courier New" panose="02070309020205020404" pitchFamily="49" charset="0"/>
              </a:rPr>
              <a:t>welch</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 H0: Equality of variance between the groups</a:t>
            </a:r>
          </a:p>
          <a:p>
            <a:r>
              <a:rPr lang="en-US" sz="750" b="0" dirty="0">
                <a:solidFill>
                  <a:srgbClr val="008000"/>
                </a:solidFill>
                <a:latin typeface="Courier New" panose="02070309020205020404" pitchFamily="49" charset="0"/>
              </a:rPr>
              <a:t>  Ha: No Equality of variance between the groups</a:t>
            </a:r>
          </a:p>
          <a:p>
            <a:endParaRPr lang="en-US"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  The p-value= 0.0505, higher than 0.05, which indicates that fail to  </a:t>
            </a:r>
          </a:p>
          <a:p>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reject the Null Hypotheses,</a:t>
            </a:r>
          </a:p>
          <a:p>
            <a:r>
              <a:rPr lang="en-US" sz="750" b="0" dirty="0">
                <a:solidFill>
                  <a:srgbClr val="008000"/>
                </a:solidFill>
                <a:latin typeface="Courier New" panose="02070309020205020404" pitchFamily="49" charset="0"/>
              </a:rPr>
              <a:t>  There is a Equality of variance between the customers holding Activation and    </a:t>
            </a:r>
          </a:p>
          <a:p>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Deactivation Status. To support our findings we will perform T Test;</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r>
              <a:rPr lang="en-CA" sz="750" b="1" dirty="0">
                <a:latin typeface="Courier New" panose="02070309020205020404" pitchFamily="49" charset="0"/>
              </a:rPr>
              <a:t>*</a:t>
            </a:r>
            <a:r>
              <a:rPr lang="en-CA" sz="750" b="1" u="sng" dirty="0">
                <a:latin typeface="Courier New" panose="02070309020205020404" pitchFamily="49" charset="0"/>
              </a:rPr>
              <a:t>4) T Test ;</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ttest</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=Formatted_data;</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Status;</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endParaRPr lang="en-CA" sz="750" b="0" dirty="0">
              <a:solidFill>
                <a:srgbClr val="000000"/>
              </a:solidFill>
              <a:latin typeface="Courier New" panose="02070309020205020404" pitchFamily="49" charset="0"/>
            </a:endParaRPr>
          </a:p>
          <a:p>
            <a:r>
              <a:rPr lang="en-US" sz="750" b="0" dirty="0">
                <a:solidFill>
                  <a:srgbClr val="008000"/>
                </a:solidFill>
                <a:latin typeface="Courier New" panose="02070309020205020404" pitchFamily="49" charset="0"/>
              </a:rPr>
              <a:t>* H0: The mean sales for different account statuses are equal.</a:t>
            </a:r>
          </a:p>
          <a:p>
            <a:r>
              <a:rPr lang="en-US" sz="750" b="0" dirty="0">
                <a:solidFill>
                  <a:srgbClr val="008000"/>
                </a:solidFill>
                <a:latin typeface="Courier New" panose="02070309020205020404" pitchFamily="49" charset="0"/>
              </a:rPr>
              <a:t>  Ha: There is a significant difference in mean sales between different account statuses.</a:t>
            </a:r>
          </a:p>
          <a:p>
            <a:endParaRPr lang="en-US"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  The p-value= 0.3997, higher than 0.05, which indicates that we fail to reject the Null        </a:t>
            </a:r>
          </a:p>
          <a:p>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Hypothesis</a:t>
            </a:r>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and conclude that there is no significant difference in mean sales between </a:t>
            </a:r>
          </a:p>
          <a:p>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the categories of account status at 5% significance level;</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endParaRPr lang="en-CA" dirty="0"/>
          </a:p>
        </p:txBody>
      </p:sp>
      <p:pic>
        <p:nvPicPr>
          <p:cNvPr id="13" name="Picture 12">
            <a:extLst>
              <a:ext uri="{FF2B5EF4-FFF2-40B4-BE49-F238E27FC236}">
                <a16:creationId xmlns:a16="http://schemas.microsoft.com/office/drawing/2014/main" id="{EC5BF28C-F218-43AD-52C6-EF5B24953B74}"/>
              </a:ext>
            </a:extLst>
          </p:cNvPr>
          <p:cNvPicPr>
            <a:picLocks noChangeAspect="1"/>
          </p:cNvPicPr>
          <p:nvPr/>
        </p:nvPicPr>
        <p:blipFill>
          <a:blip r:embed="rId6"/>
          <a:stretch>
            <a:fillRect/>
          </a:stretch>
        </p:blipFill>
        <p:spPr>
          <a:xfrm>
            <a:off x="6121286" y="547415"/>
            <a:ext cx="5946299" cy="1158340"/>
          </a:xfrm>
          <a:prstGeom prst="rect">
            <a:avLst/>
          </a:prstGeom>
        </p:spPr>
      </p:pic>
      <p:pic>
        <p:nvPicPr>
          <p:cNvPr id="8" name="Picture 7">
            <a:extLst>
              <a:ext uri="{FF2B5EF4-FFF2-40B4-BE49-F238E27FC236}">
                <a16:creationId xmlns:a16="http://schemas.microsoft.com/office/drawing/2014/main" id="{5C20208E-DE66-86DD-D0F8-C7E9E9DEBDD9}"/>
              </a:ext>
            </a:extLst>
          </p:cNvPr>
          <p:cNvPicPr>
            <a:picLocks noChangeAspect="1"/>
          </p:cNvPicPr>
          <p:nvPr/>
        </p:nvPicPr>
        <p:blipFill>
          <a:blip r:embed="rId7"/>
          <a:stretch>
            <a:fillRect/>
          </a:stretch>
        </p:blipFill>
        <p:spPr>
          <a:xfrm>
            <a:off x="6121286" y="2739966"/>
            <a:ext cx="2961204" cy="1065518"/>
          </a:xfrm>
          <a:prstGeom prst="rect">
            <a:avLst/>
          </a:prstGeom>
        </p:spPr>
      </p:pic>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A114EC8-E7D7-885A-6F9C-7BE4429874F5}"/>
                  </a:ext>
                </a:extLst>
              </p14:cNvPr>
              <p14:cNvContentPartPr/>
              <p14:nvPr/>
            </p14:nvContentPartPr>
            <p14:xfrm>
              <a:off x="8749617" y="3429000"/>
              <a:ext cx="179280" cy="10440"/>
            </p14:xfrm>
          </p:contentPart>
        </mc:Choice>
        <mc:Fallback xmlns="">
          <p:pic>
            <p:nvPicPr>
              <p:cNvPr id="14" name="Ink 13">
                <a:extLst>
                  <a:ext uri="{FF2B5EF4-FFF2-40B4-BE49-F238E27FC236}">
                    <a16:creationId xmlns:a16="http://schemas.microsoft.com/office/drawing/2014/main" id="{BA114EC8-E7D7-885A-6F9C-7BE4429874F5}"/>
                  </a:ext>
                </a:extLst>
              </p:cNvPr>
              <p:cNvPicPr/>
              <p:nvPr/>
            </p:nvPicPr>
            <p:blipFill>
              <a:blip r:embed="rId9"/>
              <a:stretch>
                <a:fillRect/>
              </a:stretch>
            </p:blipFill>
            <p:spPr>
              <a:xfrm>
                <a:off x="8713617" y="3357000"/>
                <a:ext cx="2509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079B67ED-63B0-C5EA-5864-2C5099E9FC73}"/>
                  </a:ext>
                </a:extLst>
              </p14:cNvPr>
              <p14:cNvContentPartPr/>
              <p14:nvPr/>
            </p14:nvContentPartPr>
            <p14:xfrm>
              <a:off x="8471654" y="5862769"/>
              <a:ext cx="205560" cy="9000"/>
            </p14:xfrm>
          </p:contentPart>
        </mc:Choice>
        <mc:Fallback xmlns="">
          <p:pic>
            <p:nvPicPr>
              <p:cNvPr id="16" name="Ink 15">
                <a:extLst>
                  <a:ext uri="{FF2B5EF4-FFF2-40B4-BE49-F238E27FC236}">
                    <a16:creationId xmlns:a16="http://schemas.microsoft.com/office/drawing/2014/main" id="{079B67ED-63B0-C5EA-5864-2C5099E9FC73}"/>
                  </a:ext>
                </a:extLst>
              </p:cNvPr>
              <p:cNvPicPr/>
              <p:nvPr/>
            </p:nvPicPr>
            <p:blipFill>
              <a:blip r:embed="rId11"/>
              <a:stretch>
                <a:fillRect/>
              </a:stretch>
            </p:blipFill>
            <p:spPr>
              <a:xfrm>
                <a:off x="8435654" y="5791129"/>
                <a:ext cx="2772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67BE8F-0DC0-A8EB-83A2-FD34D1F3758D}"/>
                  </a:ext>
                </a:extLst>
              </p14:cNvPr>
              <p14:cNvContentPartPr/>
              <p14:nvPr/>
            </p14:nvContentPartPr>
            <p14:xfrm>
              <a:off x="7568054" y="2393449"/>
              <a:ext cx="7560" cy="3960"/>
            </p14:xfrm>
          </p:contentPart>
        </mc:Choice>
        <mc:Fallback xmlns="">
          <p:pic>
            <p:nvPicPr>
              <p:cNvPr id="17" name="Ink 16">
                <a:extLst>
                  <a:ext uri="{FF2B5EF4-FFF2-40B4-BE49-F238E27FC236}">
                    <a16:creationId xmlns:a16="http://schemas.microsoft.com/office/drawing/2014/main" id="{0067BE8F-0DC0-A8EB-83A2-FD34D1F3758D}"/>
                  </a:ext>
                </a:extLst>
              </p:cNvPr>
              <p:cNvPicPr/>
              <p:nvPr/>
            </p:nvPicPr>
            <p:blipFill>
              <a:blip r:embed="rId13"/>
              <a:stretch>
                <a:fillRect/>
              </a:stretch>
            </p:blipFill>
            <p:spPr>
              <a:xfrm>
                <a:off x="7532054" y="2321449"/>
                <a:ext cx="79200" cy="147600"/>
              </a:xfrm>
              <a:prstGeom prst="rect">
                <a:avLst/>
              </a:prstGeom>
            </p:spPr>
          </p:pic>
        </mc:Fallback>
      </mc:AlternateContent>
      <p:pic>
        <p:nvPicPr>
          <p:cNvPr id="19" name="Picture 18">
            <a:extLst>
              <a:ext uri="{FF2B5EF4-FFF2-40B4-BE49-F238E27FC236}">
                <a16:creationId xmlns:a16="http://schemas.microsoft.com/office/drawing/2014/main" id="{F343F61A-7A28-38AC-2793-DEFDE5E0250C}"/>
              </a:ext>
            </a:extLst>
          </p:cNvPr>
          <p:cNvPicPr>
            <a:picLocks noChangeAspect="1"/>
          </p:cNvPicPr>
          <p:nvPr/>
        </p:nvPicPr>
        <p:blipFill>
          <a:blip r:embed="rId14"/>
          <a:stretch>
            <a:fillRect/>
          </a:stretch>
        </p:blipFill>
        <p:spPr>
          <a:xfrm>
            <a:off x="6202552" y="1741486"/>
            <a:ext cx="2879938" cy="1047865"/>
          </a:xfrm>
          <a:prstGeom prst="rect">
            <a:avLst/>
          </a:prstGeom>
        </p:spPr>
      </p:pic>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4238242E-467D-9AAC-84C3-74D3AB9499BB}"/>
                  </a:ext>
                </a:extLst>
              </p14:cNvPr>
              <p14:cNvContentPartPr/>
              <p14:nvPr/>
            </p14:nvContentPartPr>
            <p14:xfrm>
              <a:off x="8659574" y="2276809"/>
              <a:ext cx="304560" cy="360"/>
            </p14:xfrm>
          </p:contentPart>
        </mc:Choice>
        <mc:Fallback xmlns="">
          <p:pic>
            <p:nvPicPr>
              <p:cNvPr id="20" name="Ink 19">
                <a:extLst>
                  <a:ext uri="{FF2B5EF4-FFF2-40B4-BE49-F238E27FC236}">
                    <a16:creationId xmlns:a16="http://schemas.microsoft.com/office/drawing/2014/main" id="{4238242E-467D-9AAC-84C3-74D3AB9499BB}"/>
                  </a:ext>
                </a:extLst>
              </p:cNvPr>
              <p:cNvPicPr/>
              <p:nvPr/>
            </p:nvPicPr>
            <p:blipFill>
              <a:blip r:embed="rId16"/>
              <a:stretch>
                <a:fillRect/>
              </a:stretch>
            </p:blipFill>
            <p:spPr>
              <a:xfrm>
                <a:off x="8623934" y="2205169"/>
                <a:ext cx="376200" cy="144000"/>
              </a:xfrm>
              <a:prstGeom prst="rect">
                <a:avLst/>
              </a:prstGeom>
            </p:spPr>
          </p:pic>
        </mc:Fallback>
      </mc:AlternateContent>
    </p:spTree>
    <p:extLst>
      <p:ext uri="{BB962C8B-B14F-4D97-AF65-F5344CB8AC3E}">
        <p14:creationId xmlns:p14="http://schemas.microsoft.com/office/powerpoint/2010/main" val="2711060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774504" y="80682"/>
            <a:ext cx="4685576" cy="830997"/>
          </a:xfrm>
          <a:prstGeom prst="rect">
            <a:avLst/>
          </a:prstGeom>
          <a:noFill/>
        </p:spPr>
        <p:txBody>
          <a:bodyPr wrap="square" rtlCol="0">
            <a:spAutoFit/>
          </a:bodyPr>
          <a:lstStyle/>
          <a:p>
            <a:pPr algn="ctr"/>
            <a:r>
              <a:rPr lang="en-CA" sz="1600" b="1" dirty="0">
                <a:latin typeface="Arial Black" panose="020B0A04020102020204" pitchFamily="34" charset="0"/>
              </a:rPr>
              <a:t>Analysis of Sales among different GoodCredit groups</a:t>
            </a:r>
          </a:p>
          <a:p>
            <a:pPr algn="ctr"/>
            <a:r>
              <a:rPr lang="en-CA" sz="1600" b="1" dirty="0">
                <a:latin typeface="Arial Black" panose="020B0A04020102020204" pitchFamily="34" charset="0"/>
              </a:rPr>
              <a:t>(</a:t>
            </a:r>
            <a:r>
              <a:rPr lang="en-CA" sz="1200" b="1" dirty="0">
                <a:latin typeface="Arial Black" panose="020B0A04020102020204" pitchFamily="34" charset="0"/>
              </a:rPr>
              <a:t>Independent Samples T Test </a:t>
            </a:r>
            <a:r>
              <a:rPr lang="en-CA" sz="1600" b="1" dirty="0">
                <a:latin typeface="Arial Black" panose="020B0A04020102020204" pitchFamily="34" charset="0"/>
              </a:rPr>
              <a:t>)</a:t>
            </a:r>
          </a:p>
        </p:txBody>
      </p:sp>
      <p:pic>
        <p:nvPicPr>
          <p:cNvPr id="4" name="Picture 3">
            <a:extLst>
              <a:ext uri="{FF2B5EF4-FFF2-40B4-BE49-F238E27FC236}">
                <a16:creationId xmlns:a16="http://schemas.microsoft.com/office/drawing/2014/main" id="{2B1952C2-3E6B-236E-FA92-FA2EB2A9A83B}"/>
              </a:ext>
            </a:extLst>
          </p:cNvPr>
          <p:cNvPicPr>
            <a:picLocks noChangeAspect="1"/>
          </p:cNvPicPr>
          <p:nvPr/>
        </p:nvPicPr>
        <p:blipFill>
          <a:blip r:embed="rId3"/>
          <a:stretch>
            <a:fillRect/>
          </a:stretch>
        </p:blipFill>
        <p:spPr>
          <a:xfrm>
            <a:off x="8875059" y="2142564"/>
            <a:ext cx="3130674" cy="1999129"/>
          </a:xfrm>
          <a:prstGeom prst="rect">
            <a:avLst/>
          </a:prstGeom>
        </p:spPr>
      </p:pic>
      <p:pic>
        <p:nvPicPr>
          <p:cNvPr id="6" name="Picture 5">
            <a:extLst>
              <a:ext uri="{FF2B5EF4-FFF2-40B4-BE49-F238E27FC236}">
                <a16:creationId xmlns:a16="http://schemas.microsoft.com/office/drawing/2014/main" id="{82B8FA37-5622-646C-7AAF-BE0288497257}"/>
              </a:ext>
            </a:extLst>
          </p:cNvPr>
          <p:cNvPicPr>
            <a:picLocks noChangeAspect="1"/>
          </p:cNvPicPr>
          <p:nvPr/>
        </p:nvPicPr>
        <p:blipFill>
          <a:blip r:embed="rId4"/>
          <a:stretch>
            <a:fillRect/>
          </a:stretch>
        </p:blipFill>
        <p:spPr>
          <a:xfrm>
            <a:off x="8955741" y="4123765"/>
            <a:ext cx="3049992" cy="2690575"/>
          </a:xfrm>
          <a:prstGeom prst="rect">
            <a:avLst/>
          </a:prstGeom>
        </p:spPr>
      </p:pic>
      <p:pic>
        <p:nvPicPr>
          <p:cNvPr id="11" name="Picture 10">
            <a:extLst>
              <a:ext uri="{FF2B5EF4-FFF2-40B4-BE49-F238E27FC236}">
                <a16:creationId xmlns:a16="http://schemas.microsoft.com/office/drawing/2014/main" id="{E04CBF63-AEA6-F5BA-C99E-057B0976B183}"/>
              </a:ext>
            </a:extLst>
          </p:cNvPr>
          <p:cNvPicPr>
            <a:picLocks noChangeAspect="1"/>
          </p:cNvPicPr>
          <p:nvPr/>
        </p:nvPicPr>
        <p:blipFill>
          <a:blip r:embed="rId5"/>
          <a:stretch>
            <a:fillRect/>
          </a:stretch>
        </p:blipFill>
        <p:spPr>
          <a:xfrm>
            <a:off x="6095999" y="2142564"/>
            <a:ext cx="2779059" cy="1822903"/>
          </a:xfrm>
          <a:prstGeom prst="rect">
            <a:avLst/>
          </a:prstGeom>
        </p:spPr>
      </p:pic>
      <p:sp>
        <p:nvSpPr>
          <p:cNvPr id="2" name="TextBox 1">
            <a:extLst>
              <a:ext uri="{FF2B5EF4-FFF2-40B4-BE49-F238E27FC236}">
                <a16:creationId xmlns:a16="http://schemas.microsoft.com/office/drawing/2014/main" id="{CFF26EF8-EAAA-79B8-1265-730C6B3040C8}"/>
              </a:ext>
            </a:extLst>
          </p:cNvPr>
          <p:cNvSpPr txBox="1"/>
          <p:nvPr/>
        </p:nvSpPr>
        <p:spPr>
          <a:xfrm>
            <a:off x="774504" y="1112523"/>
            <a:ext cx="5084875" cy="5401479"/>
          </a:xfrm>
          <a:prstGeom prst="rect">
            <a:avLst/>
          </a:prstGeom>
          <a:noFill/>
        </p:spPr>
        <p:txBody>
          <a:bodyPr wrap="square" rtlCol="0">
            <a:spAutoFit/>
          </a:bodyPr>
          <a:lstStyle/>
          <a:p>
            <a:r>
              <a:rPr lang="en-CA" sz="750" dirty="0">
                <a:solidFill>
                  <a:srgbClr val="008000"/>
                </a:solidFill>
                <a:latin typeface="Courier New" panose="02070309020205020404" pitchFamily="49" charset="0"/>
              </a:rPr>
              <a:t>( B ) Sales and GoodCredit;</a:t>
            </a:r>
            <a:endParaRPr lang="en-CA" sz="750" dirty="0">
              <a:solidFill>
                <a:srgbClr val="000000"/>
              </a:solidFill>
              <a:latin typeface="Courier New" panose="02070309020205020404" pitchFamily="49" charset="0"/>
            </a:endParaRPr>
          </a:p>
          <a:p>
            <a:endParaRPr lang="en-CA" sz="750" dirty="0">
              <a:solidFill>
                <a:srgbClr val="000000"/>
              </a:solidFill>
              <a:latin typeface="Courier New" panose="02070309020205020404" pitchFamily="49" charset="0"/>
            </a:endParaRPr>
          </a:p>
          <a:p>
            <a:r>
              <a:rPr lang="en-CA" sz="750" dirty="0">
                <a:solidFill>
                  <a:srgbClr val="008000"/>
                </a:solidFill>
                <a:latin typeface="Courier New" panose="02070309020205020404" pitchFamily="49" charset="0"/>
              </a:rPr>
              <a:t>*</a:t>
            </a:r>
            <a:r>
              <a:rPr lang="en-CA" sz="750" b="1" u="sng" dirty="0">
                <a:latin typeface="Courier New" panose="02070309020205020404" pitchFamily="49" charset="0"/>
              </a:rPr>
              <a:t>1) Descriptive Statistics;</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means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=Formatted_data </a:t>
            </a:r>
            <a:r>
              <a:rPr lang="en-CA" sz="750" b="0" dirty="0">
                <a:solidFill>
                  <a:srgbClr val="0000FF"/>
                </a:solidFill>
                <a:latin typeface="Courier New" panose="02070309020205020404" pitchFamily="49" charset="0"/>
              </a:rPr>
              <a:t>nmiss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mean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stderr</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cv</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lclm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uclm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median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min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qrange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maxdec</a:t>
            </a:r>
            <a:r>
              <a:rPr lang="en-CA" sz="750" b="0" dirty="0">
                <a:solidFill>
                  <a:srgbClr val="000000"/>
                </a:solidFill>
                <a:latin typeface="Courier New" panose="02070309020205020404" pitchFamily="49" charset="0"/>
              </a:rPr>
              <a:t>=</a:t>
            </a:r>
            <a:r>
              <a:rPr lang="en-CA" sz="750" b="1" dirty="0">
                <a:solidFill>
                  <a:srgbClr val="008080"/>
                </a:solidFill>
                <a:latin typeface="Courier New" panose="02070309020205020404" pitchFamily="49" charset="0"/>
              </a:rPr>
              <a:t>2</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GoodCredit;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 </a:t>
            </a:r>
          </a:p>
          <a:p>
            <a:endParaRPr lang="en-CA" sz="750" b="0" dirty="0">
              <a:solidFill>
                <a:srgbClr val="000000"/>
              </a:solidFill>
              <a:latin typeface="Courier New" panose="02070309020205020404" pitchFamily="49" charset="0"/>
            </a:endParaRPr>
          </a:p>
          <a:p>
            <a:r>
              <a:rPr lang="en-CA" sz="750" b="1" u="sng" dirty="0">
                <a:latin typeface="Courier New" panose="02070309020205020404" pitchFamily="49" charset="0"/>
              </a:rPr>
              <a:t>*2)Test of Normailty;</a:t>
            </a:r>
          </a:p>
          <a:p>
            <a:r>
              <a:rPr lang="en-CA" sz="750" b="0" dirty="0">
                <a:solidFill>
                  <a:srgbClr val="0000FF"/>
                </a:solidFill>
                <a:latin typeface="Courier New" panose="02070309020205020404" pitchFamily="49" charset="0"/>
              </a:rPr>
              <a:t>TITLE</a:t>
            </a:r>
            <a:r>
              <a:rPr lang="en-CA" sz="750" b="0" dirty="0">
                <a:solidFill>
                  <a:srgbClr val="000000"/>
                </a:solidFill>
                <a:latin typeface="Courier New" panose="02070309020205020404" pitchFamily="49" charset="0"/>
              </a:rPr>
              <a:t> </a:t>
            </a:r>
            <a:r>
              <a:rPr lang="en-CA" sz="750" b="0" dirty="0">
                <a:solidFill>
                  <a:srgbClr val="800080"/>
                </a:solidFill>
                <a:latin typeface="Courier New" panose="02070309020205020404" pitchFamily="49" charset="0"/>
              </a:rPr>
              <a:t>"Test of Normality"</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UNIVARIATE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 = Formatted_data </a:t>
            </a:r>
            <a:r>
              <a:rPr lang="en-CA" sz="750" b="0" dirty="0">
                <a:solidFill>
                  <a:srgbClr val="0000FF"/>
                </a:solidFill>
                <a:latin typeface="Courier New" panose="02070309020205020404" pitchFamily="49" charset="0"/>
              </a:rPr>
              <a:t>NORMAL</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PLOT</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GoodCredit;</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*As the number of observations are above 30 , hence we will consider the data as normally distributed .</a:t>
            </a:r>
          </a:p>
          <a:p>
            <a:endParaRPr lang="en-CA" sz="750" b="0" dirty="0">
              <a:solidFill>
                <a:srgbClr val="008000"/>
              </a:solidFill>
              <a:latin typeface="Courier New" panose="02070309020205020404" pitchFamily="49" charset="0"/>
            </a:endParaRPr>
          </a:p>
          <a:p>
            <a:r>
              <a:rPr lang="en-US" sz="750" b="1" u="sng" dirty="0">
                <a:latin typeface="Courier New" panose="02070309020205020404" pitchFamily="49" charset="0"/>
              </a:rPr>
              <a:t>*3) Equality of Variance Test;</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GLM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=Formatted_data;</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GoodCredit;</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model</a:t>
            </a:r>
            <a:r>
              <a:rPr lang="en-CA" sz="750" b="0" dirty="0">
                <a:solidFill>
                  <a:srgbClr val="000000"/>
                </a:solidFill>
                <a:latin typeface="Courier New" panose="02070309020205020404" pitchFamily="49" charset="0"/>
              </a:rPr>
              <a:t> Sales = GoodCredit;</a:t>
            </a:r>
          </a:p>
          <a:p>
            <a:r>
              <a:rPr lang="en-US" sz="750" b="0" dirty="0">
                <a:solidFill>
                  <a:srgbClr val="000000"/>
                </a:solidFill>
                <a:latin typeface="Courier New" panose="02070309020205020404" pitchFamily="49" charset="0"/>
              </a:rPr>
              <a:t>	</a:t>
            </a:r>
            <a:r>
              <a:rPr lang="en-US" sz="750" b="0" dirty="0">
                <a:solidFill>
                  <a:srgbClr val="0000FF"/>
                </a:solidFill>
                <a:latin typeface="Courier New" panose="02070309020205020404" pitchFamily="49" charset="0"/>
              </a:rPr>
              <a:t>means</a:t>
            </a:r>
            <a:r>
              <a:rPr lang="en-US" sz="750" b="0" dirty="0">
                <a:solidFill>
                  <a:srgbClr val="000000"/>
                </a:solidFill>
                <a:latin typeface="Courier New" panose="02070309020205020404" pitchFamily="49" charset="0"/>
              </a:rPr>
              <a:t> GoodCredit / </a:t>
            </a:r>
            <a:r>
              <a:rPr lang="en-US" sz="750" b="0" dirty="0">
                <a:solidFill>
                  <a:srgbClr val="0000FF"/>
                </a:solidFill>
                <a:latin typeface="Courier New" panose="02070309020205020404" pitchFamily="49" charset="0"/>
              </a:rPr>
              <a:t>hovtest</a:t>
            </a:r>
            <a:r>
              <a:rPr lang="en-US" sz="750" b="0" dirty="0">
                <a:solidFill>
                  <a:srgbClr val="000000"/>
                </a:solidFill>
                <a:latin typeface="Courier New" panose="02070309020205020404" pitchFamily="49" charset="0"/>
              </a:rPr>
              <a:t>=levene(</a:t>
            </a:r>
            <a:r>
              <a:rPr lang="en-US" sz="750" b="0" dirty="0">
                <a:solidFill>
                  <a:srgbClr val="0000FF"/>
                </a:solidFill>
                <a:latin typeface="Courier New" panose="02070309020205020404" pitchFamily="49" charset="0"/>
              </a:rPr>
              <a:t>type</a:t>
            </a:r>
            <a:r>
              <a:rPr lang="en-US" sz="750" b="0" dirty="0">
                <a:solidFill>
                  <a:srgbClr val="000000"/>
                </a:solidFill>
                <a:latin typeface="Courier New" panose="02070309020205020404" pitchFamily="49" charset="0"/>
              </a:rPr>
              <a:t>=abs) </a:t>
            </a:r>
            <a:r>
              <a:rPr lang="en-US" sz="750" b="0" dirty="0">
                <a:solidFill>
                  <a:srgbClr val="0000FF"/>
                </a:solidFill>
                <a:latin typeface="Courier New" panose="02070309020205020404" pitchFamily="49" charset="0"/>
              </a:rPr>
              <a:t>welch</a:t>
            </a:r>
            <a:r>
              <a:rPr lang="en-US"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 H0: There is Equality of Variance between the groups</a:t>
            </a:r>
          </a:p>
          <a:p>
            <a:r>
              <a:rPr lang="en-US" sz="750" b="0" dirty="0">
                <a:solidFill>
                  <a:srgbClr val="008000"/>
                </a:solidFill>
                <a:latin typeface="Courier New" panose="02070309020205020404" pitchFamily="49" charset="0"/>
              </a:rPr>
              <a:t>  Ha: There is no Equality of Variance between the groups</a:t>
            </a:r>
          </a:p>
          <a:p>
            <a:endParaRPr lang="en-CA"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  The Levene's Test p-value= 0.6795, higher than 0.05, which indicates that we fail </a:t>
            </a:r>
          </a:p>
          <a:p>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to reject the Null Hypotheses,</a:t>
            </a:r>
          </a:p>
          <a:p>
            <a:r>
              <a:rPr lang="en-US" sz="750" b="0" dirty="0">
                <a:solidFill>
                  <a:srgbClr val="008000"/>
                </a:solidFill>
                <a:latin typeface="Courier New" panose="02070309020205020404" pitchFamily="49" charset="0"/>
              </a:rPr>
              <a:t>  we haven't found strong evidence to conclude that there is no significant </a:t>
            </a:r>
          </a:p>
          <a:p>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difference in the variance of the groups ;</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r>
              <a:rPr lang="en-CA" sz="750" b="1" u="sng" dirty="0">
                <a:latin typeface="Courier New" panose="02070309020205020404" pitchFamily="49" charset="0"/>
              </a:rPr>
              <a:t>*4) Pooled TTest;</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ttest</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 = Formatted_data;</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GoodCredit;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*H0: The mean sales for different groups of Goodcredit are equal.</a:t>
            </a:r>
          </a:p>
          <a:p>
            <a:r>
              <a:rPr lang="en-US" sz="750" b="0" dirty="0">
                <a:solidFill>
                  <a:srgbClr val="008000"/>
                </a:solidFill>
                <a:latin typeface="Courier New" panose="02070309020205020404" pitchFamily="49" charset="0"/>
              </a:rPr>
              <a:t> Ha: There is significant difference in mean sales between different groups of </a:t>
            </a:r>
          </a:p>
          <a:p>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GoodCredit.</a:t>
            </a:r>
          </a:p>
          <a:p>
            <a:endParaRPr lang="en-CA"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 The p-value= 0.7788, higher than 0.05, which indicates that we can not reject the  </a:t>
            </a:r>
          </a:p>
          <a:p>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Null Hypothesis</a:t>
            </a:r>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and conclude that there is no significant difference in mean sales </a:t>
            </a:r>
          </a:p>
          <a:p>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between the groups of GoodCredit at 5% significance level;</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p:txBody>
      </p:sp>
      <p:pic>
        <p:nvPicPr>
          <p:cNvPr id="15" name="Picture 14">
            <a:extLst>
              <a:ext uri="{FF2B5EF4-FFF2-40B4-BE49-F238E27FC236}">
                <a16:creationId xmlns:a16="http://schemas.microsoft.com/office/drawing/2014/main" id="{EDD9A579-2BC4-5E7B-79D5-181FA8747663}"/>
              </a:ext>
            </a:extLst>
          </p:cNvPr>
          <p:cNvPicPr>
            <a:picLocks noChangeAspect="1"/>
          </p:cNvPicPr>
          <p:nvPr/>
        </p:nvPicPr>
        <p:blipFill>
          <a:blip r:embed="rId6"/>
          <a:stretch>
            <a:fillRect/>
          </a:stretch>
        </p:blipFill>
        <p:spPr>
          <a:xfrm>
            <a:off x="6029982" y="5039809"/>
            <a:ext cx="3086367" cy="1813717"/>
          </a:xfrm>
          <a:prstGeom prst="rect">
            <a:avLst/>
          </a:prstGeom>
        </p:spPr>
      </p:pic>
      <p:pic>
        <p:nvPicPr>
          <p:cNvPr id="17" name="Picture 16">
            <a:extLst>
              <a:ext uri="{FF2B5EF4-FFF2-40B4-BE49-F238E27FC236}">
                <a16:creationId xmlns:a16="http://schemas.microsoft.com/office/drawing/2014/main" id="{AFEBBE19-F1DA-3788-392B-3665AAB3AE1F}"/>
              </a:ext>
            </a:extLst>
          </p:cNvPr>
          <p:cNvPicPr>
            <a:picLocks noChangeAspect="1"/>
          </p:cNvPicPr>
          <p:nvPr/>
        </p:nvPicPr>
        <p:blipFill>
          <a:blip r:embed="rId7"/>
          <a:stretch>
            <a:fillRect/>
          </a:stretch>
        </p:blipFill>
        <p:spPr>
          <a:xfrm>
            <a:off x="6095999" y="943178"/>
            <a:ext cx="6040701" cy="1120237"/>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9A7B2868-36D6-767E-F9A0-B2CE661A0CC9}"/>
                  </a:ext>
                </a:extLst>
              </p14:cNvPr>
              <p14:cNvContentPartPr/>
              <p14:nvPr/>
            </p14:nvContentPartPr>
            <p14:xfrm>
              <a:off x="8799120" y="5719680"/>
              <a:ext cx="232560" cy="360"/>
            </p14:xfrm>
          </p:contentPart>
        </mc:Choice>
        <mc:Fallback xmlns="">
          <p:pic>
            <p:nvPicPr>
              <p:cNvPr id="3" name="Ink 2">
                <a:extLst>
                  <a:ext uri="{FF2B5EF4-FFF2-40B4-BE49-F238E27FC236}">
                    <a16:creationId xmlns:a16="http://schemas.microsoft.com/office/drawing/2014/main" id="{9A7B2868-36D6-767E-F9A0-B2CE661A0CC9}"/>
                  </a:ext>
                </a:extLst>
              </p:cNvPr>
              <p:cNvPicPr/>
              <p:nvPr/>
            </p:nvPicPr>
            <p:blipFill>
              <a:blip r:embed="rId9"/>
              <a:stretch>
                <a:fillRect/>
              </a:stretch>
            </p:blipFill>
            <p:spPr>
              <a:xfrm>
                <a:off x="8763480" y="5647680"/>
                <a:ext cx="304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F576818F-6974-7971-E6E4-27AC627AA0AC}"/>
                  </a:ext>
                </a:extLst>
              </p14:cNvPr>
              <p14:cNvContentPartPr/>
              <p14:nvPr/>
            </p14:nvContentPartPr>
            <p14:xfrm>
              <a:off x="11124854" y="6087191"/>
              <a:ext cx="205560" cy="360"/>
            </p14:xfrm>
          </p:contentPart>
        </mc:Choice>
        <mc:Fallback xmlns="">
          <p:pic>
            <p:nvPicPr>
              <p:cNvPr id="5" name="Ink 4">
                <a:extLst>
                  <a:ext uri="{FF2B5EF4-FFF2-40B4-BE49-F238E27FC236}">
                    <a16:creationId xmlns:a16="http://schemas.microsoft.com/office/drawing/2014/main" id="{F576818F-6974-7971-E6E4-27AC627AA0AC}"/>
                  </a:ext>
                </a:extLst>
              </p:cNvPr>
              <p:cNvPicPr/>
              <p:nvPr/>
            </p:nvPicPr>
            <p:blipFill>
              <a:blip r:embed="rId11"/>
              <a:stretch>
                <a:fillRect/>
              </a:stretch>
            </p:blipFill>
            <p:spPr>
              <a:xfrm>
                <a:off x="11089214" y="6015191"/>
                <a:ext cx="277200" cy="144000"/>
              </a:xfrm>
              <a:prstGeom prst="rect">
                <a:avLst/>
              </a:prstGeom>
            </p:spPr>
          </p:pic>
        </mc:Fallback>
      </mc:AlternateContent>
      <p:pic>
        <p:nvPicPr>
          <p:cNvPr id="10" name="Picture 9">
            <a:extLst>
              <a:ext uri="{FF2B5EF4-FFF2-40B4-BE49-F238E27FC236}">
                <a16:creationId xmlns:a16="http://schemas.microsoft.com/office/drawing/2014/main" id="{AA82B354-8341-5B4F-674D-20F49AE238BE}"/>
              </a:ext>
            </a:extLst>
          </p:cNvPr>
          <p:cNvPicPr>
            <a:picLocks noChangeAspect="1"/>
          </p:cNvPicPr>
          <p:nvPr/>
        </p:nvPicPr>
        <p:blipFill>
          <a:blip r:embed="rId12"/>
          <a:stretch>
            <a:fillRect/>
          </a:stretch>
        </p:blipFill>
        <p:spPr>
          <a:xfrm>
            <a:off x="6095999" y="3975446"/>
            <a:ext cx="2964057" cy="1074342"/>
          </a:xfrm>
          <a:prstGeom prst="rect">
            <a:avLst/>
          </a:prstGeom>
        </p:spPr>
      </p:pic>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742A4884-D9FE-2AF8-1AA2-2561056EC793}"/>
                  </a:ext>
                </a:extLst>
              </p14:cNvPr>
              <p14:cNvContentPartPr/>
              <p14:nvPr/>
            </p14:nvContentPartPr>
            <p14:xfrm>
              <a:off x="8677934" y="4544951"/>
              <a:ext cx="318600" cy="360"/>
            </p14:xfrm>
          </p:contentPart>
        </mc:Choice>
        <mc:Fallback xmlns="">
          <p:pic>
            <p:nvPicPr>
              <p:cNvPr id="12" name="Ink 11">
                <a:extLst>
                  <a:ext uri="{FF2B5EF4-FFF2-40B4-BE49-F238E27FC236}">
                    <a16:creationId xmlns:a16="http://schemas.microsoft.com/office/drawing/2014/main" id="{742A4884-D9FE-2AF8-1AA2-2561056EC793}"/>
                  </a:ext>
                </a:extLst>
              </p:cNvPr>
              <p:cNvPicPr/>
              <p:nvPr/>
            </p:nvPicPr>
            <p:blipFill>
              <a:blip r:embed="rId14"/>
              <a:stretch>
                <a:fillRect/>
              </a:stretch>
            </p:blipFill>
            <p:spPr>
              <a:xfrm>
                <a:off x="8641934" y="4473311"/>
                <a:ext cx="390240" cy="144000"/>
              </a:xfrm>
              <a:prstGeom prst="rect">
                <a:avLst/>
              </a:prstGeom>
            </p:spPr>
          </p:pic>
        </mc:Fallback>
      </mc:AlternateContent>
    </p:spTree>
    <p:extLst>
      <p:ext uri="{BB962C8B-B14F-4D97-AF65-F5344CB8AC3E}">
        <p14:creationId xmlns:p14="http://schemas.microsoft.com/office/powerpoint/2010/main" val="272022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488553" y="42008"/>
            <a:ext cx="4655976" cy="830997"/>
          </a:xfrm>
          <a:prstGeom prst="rect">
            <a:avLst/>
          </a:prstGeom>
          <a:noFill/>
        </p:spPr>
        <p:txBody>
          <a:bodyPr wrap="square" rtlCol="0">
            <a:spAutoFit/>
          </a:bodyPr>
          <a:lstStyle/>
          <a:p>
            <a:pPr algn="ctr"/>
            <a:r>
              <a:rPr lang="en-CA" sz="1600" b="1" dirty="0">
                <a:latin typeface="Arial Black" panose="020B0A04020102020204" pitchFamily="34" charset="0"/>
              </a:rPr>
              <a:t>Analysis of Sales in different Age Segments</a:t>
            </a:r>
          </a:p>
          <a:p>
            <a:pPr algn="ctr"/>
            <a:r>
              <a:rPr lang="en-CA" sz="1600" b="1" dirty="0">
                <a:latin typeface="Arial Black" panose="020B0A04020102020204" pitchFamily="34" charset="0"/>
              </a:rPr>
              <a:t>(</a:t>
            </a:r>
            <a:r>
              <a:rPr lang="en-CA" sz="1200" b="1" dirty="0">
                <a:latin typeface="Arial Black" panose="020B0A04020102020204" pitchFamily="34" charset="0"/>
              </a:rPr>
              <a:t>One way ANOVA Test</a:t>
            </a:r>
            <a:r>
              <a:rPr lang="en-CA" sz="1600" b="1" dirty="0">
                <a:latin typeface="Arial Black" panose="020B0A04020102020204" pitchFamily="34" charset="0"/>
              </a:rPr>
              <a:t>) </a:t>
            </a:r>
          </a:p>
        </p:txBody>
      </p:sp>
      <p:pic>
        <p:nvPicPr>
          <p:cNvPr id="3" name="Picture 2">
            <a:extLst>
              <a:ext uri="{FF2B5EF4-FFF2-40B4-BE49-F238E27FC236}">
                <a16:creationId xmlns:a16="http://schemas.microsoft.com/office/drawing/2014/main" id="{6384D2DF-FD39-CA51-07DA-5EDC97B11080}"/>
              </a:ext>
            </a:extLst>
          </p:cNvPr>
          <p:cNvPicPr>
            <a:picLocks noChangeAspect="1"/>
          </p:cNvPicPr>
          <p:nvPr/>
        </p:nvPicPr>
        <p:blipFill>
          <a:blip r:embed="rId3"/>
          <a:stretch>
            <a:fillRect/>
          </a:stretch>
        </p:blipFill>
        <p:spPr>
          <a:xfrm>
            <a:off x="8382936" y="4183992"/>
            <a:ext cx="3707460" cy="2674008"/>
          </a:xfrm>
          <a:prstGeom prst="rect">
            <a:avLst/>
          </a:prstGeom>
        </p:spPr>
      </p:pic>
      <p:pic>
        <p:nvPicPr>
          <p:cNvPr id="10" name="Picture 9">
            <a:extLst>
              <a:ext uri="{FF2B5EF4-FFF2-40B4-BE49-F238E27FC236}">
                <a16:creationId xmlns:a16="http://schemas.microsoft.com/office/drawing/2014/main" id="{EA625FFA-660B-2F28-A9E7-93D7FAC256B8}"/>
              </a:ext>
            </a:extLst>
          </p:cNvPr>
          <p:cNvPicPr>
            <a:picLocks noChangeAspect="1"/>
          </p:cNvPicPr>
          <p:nvPr/>
        </p:nvPicPr>
        <p:blipFill>
          <a:blip r:embed="rId4"/>
          <a:stretch>
            <a:fillRect/>
          </a:stretch>
        </p:blipFill>
        <p:spPr>
          <a:xfrm>
            <a:off x="8401893" y="1820425"/>
            <a:ext cx="3707457" cy="2421660"/>
          </a:xfrm>
          <a:prstGeom prst="rect">
            <a:avLst/>
          </a:prstGeom>
        </p:spPr>
      </p:pic>
      <p:sp>
        <p:nvSpPr>
          <p:cNvPr id="4" name="TextBox 3">
            <a:extLst>
              <a:ext uri="{FF2B5EF4-FFF2-40B4-BE49-F238E27FC236}">
                <a16:creationId xmlns:a16="http://schemas.microsoft.com/office/drawing/2014/main" id="{B0984224-358B-2EFD-68A9-422478CE6E46}"/>
              </a:ext>
            </a:extLst>
          </p:cNvPr>
          <p:cNvSpPr txBox="1"/>
          <p:nvPr/>
        </p:nvSpPr>
        <p:spPr>
          <a:xfrm>
            <a:off x="735529" y="1294906"/>
            <a:ext cx="4409000" cy="5632311"/>
          </a:xfrm>
          <a:prstGeom prst="rect">
            <a:avLst/>
          </a:prstGeom>
          <a:noFill/>
        </p:spPr>
        <p:txBody>
          <a:bodyPr wrap="square" rtlCol="0">
            <a:spAutoFit/>
          </a:bodyPr>
          <a:lstStyle/>
          <a:p>
            <a:r>
              <a:rPr lang="en-US" sz="750" dirty="0">
                <a:solidFill>
                  <a:srgbClr val="008000"/>
                </a:solidFill>
                <a:latin typeface="Courier New" panose="02070309020205020404" pitchFamily="49" charset="0"/>
              </a:rPr>
              <a:t>( C ) Sales and Age segments;</a:t>
            </a:r>
          </a:p>
          <a:p>
            <a:endParaRPr lang="en-US" sz="750" dirty="0">
              <a:solidFill>
                <a:srgbClr val="000000"/>
              </a:solidFill>
              <a:latin typeface="Courier New" panose="02070309020205020404" pitchFamily="49" charset="0"/>
            </a:endParaRPr>
          </a:p>
          <a:p>
            <a:endParaRPr lang="en-CA" sz="750" dirty="0">
              <a:solidFill>
                <a:srgbClr val="000000"/>
              </a:solidFill>
              <a:latin typeface="Courier New" panose="02070309020205020404" pitchFamily="49" charset="0"/>
            </a:endParaRPr>
          </a:p>
          <a:p>
            <a:r>
              <a:rPr lang="en-CA" sz="750" b="1" u="sng" dirty="0">
                <a:latin typeface="Courier New" panose="02070309020205020404" pitchFamily="49" charset="0"/>
              </a:rPr>
              <a:t>*1) Descriptive Statistics;</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means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=Formatted_data </a:t>
            </a:r>
            <a:r>
              <a:rPr lang="en-CA" sz="750" b="0" dirty="0">
                <a:solidFill>
                  <a:srgbClr val="0000FF"/>
                </a:solidFill>
                <a:latin typeface="Courier New" panose="02070309020205020404" pitchFamily="49" charset="0"/>
              </a:rPr>
              <a:t>nmiss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mean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stderr</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cv</a:t>
            </a:r>
            <a:r>
              <a:rPr lang="en-CA" sz="750" b="0" dirty="0">
                <a:solidFill>
                  <a:srgbClr val="000000"/>
                </a:solidFill>
                <a:latin typeface="Courier New" panose="02070309020205020404" pitchFamily="49" charset="0"/>
              </a:rPr>
              <a:t> </a:t>
            </a:r>
          </a:p>
          <a:p>
            <a:r>
              <a:rPr lang="en-CA" sz="750" b="0" dirty="0">
                <a:solidFill>
                  <a:srgbClr val="0000FF"/>
                </a:solidFill>
                <a:latin typeface="Courier New" panose="02070309020205020404" pitchFamily="49" charset="0"/>
              </a:rPr>
              <a:t>lclm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uclm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median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min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qrange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maxdec</a:t>
            </a:r>
            <a:r>
              <a:rPr lang="en-CA" sz="750" b="0" dirty="0">
                <a:solidFill>
                  <a:srgbClr val="000000"/>
                </a:solidFill>
                <a:latin typeface="Courier New" panose="02070309020205020404" pitchFamily="49" charset="0"/>
              </a:rPr>
              <a:t>=</a:t>
            </a:r>
            <a:r>
              <a:rPr lang="en-CA" sz="750" b="1" dirty="0">
                <a:solidFill>
                  <a:srgbClr val="008080"/>
                </a:solidFill>
                <a:latin typeface="Courier New" panose="02070309020205020404" pitchFamily="49" charset="0"/>
              </a:rPr>
              <a:t>2</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 </a:t>
            </a:r>
          </a:p>
          <a:p>
            <a:endParaRPr lang="en-CA" sz="750" b="0" dirty="0">
              <a:solidFill>
                <a:srgbClr val="000000"/>
              </a:solidFill>
              <a:latin typeface="Courier New" panose="02070309020205020404" pitchFamily="49" charset="0"/>
            </a:endParaRPr>
          </a:p>
          <a:p>
            <a:r>
              <a:rPr lang="en-CA" sz="750" b="1" u="sng" dirty="0">
                <a:latin typeface="Courier New" panose="02070309020205020404" pitchFamily="49" charset="0"/>
              </a:rPr>
              <a:t>*2) Test of Normality;</a:t>
            </a:r>
          </a:p>
          <a:p>
            <a:r>
              <a:rPr lang="en-CA" sz="750" b="0" dirty="0">
                <a:solidFill>
                  <a:srgbClr val="0000FF"/>
                </a:solidFill>
                <a:latin typeface="Courier New" panose="02070309020205020404" pitchFamily="49" charset="0"/>
              </a:rPr>
              <a:t>TITLE</a:t>
            </a:r>
            <a:r>
              <a:rPr lang="en-CA" sz="750" b="0" dirty="0">
                <a:solidFill>
                  <a:srgbClr val="000000"/>
                </a:solidFill>
                <a:latin typeface="Courier New" panose="02070309020205020404" pitchFamily="49" charset="0"/>
              </a:rPr>
              <a:t> </a:t>
            </a:r>
            <a:r>
              <a:rPr lang="en-CA" sz="750" b="0" dirty="0">
                <a:solidFill>
                  <a:srgbClr val="800080"/>
                </a:solidFill>
                <a:latin typeface="Courier New" panose="02070309020205020404" pitchFamily="49" charset="0"/>
              </a:rPr>
              <a:t>"Test of Normality"</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UNIVARIATE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 = Formatted_data </a:t>
            </a:r>
            <a:r>
              <a:rPr lang="en-CA" sz="750" b="0" dirty="0">
                <a:solidFill>
                  <a:srgbClr val="0000FF"/>
                </a:solidFill>
                <a:latin typeface="Courier New" panose="02070309020205020404" pitchFamily="49" charset="0"/>
              </a:rPr>
              <a:t>NORMAL</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PLOT</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 The number of observations are above 30, we will consider the data as normally distributed.</a:t>
            </a:r>
          </a:p>
          <a:p>
            <a:endParaRPr lang="en-CA" sz="750" b="0" dirty="0">
              <a:solidFill>
                <a:srgbClr val="008000"/>
              </a:solidFill>
              <a:latin typeface="Courier New" panose="02070309020205020404" pitchFamily="49" charset="0"/>
            </a:endParaRPr>
          </a:p>
          <a:p>
            <a:r>
              <a:rPr lang="en-US" sz="750" b="1" u="sng" dirty="0">
                <a:latin typeface="Courier New" panose="02070309020205020404" pitchFamily="49" charset="0"/>
              </a:rPr>
              <a:t>*3)Equality of Variance Test;</a:t>
            </a:r>
          </a:p>
          <a:p>
            <a:r>
              <a:rPr lang="nn-NO" sz="750" b="0" dirty="0">
                <a:solidFill>
                  <a:srgbClr val="000000"/>
                </a:solidFill>
                <a:latin typeface="Courier New" panose="02070309020205020404" pitchFamily="49" charset="0"/>
              </a:rPr>
              <a:t> </a:t>
            </a:r>
            <a:r>
              <a:rPr lang="nn-NO" sz="750" b="1" dirty="0">
                <a:solidFill>
                  <a:srgbClr val="000080"/>
                </a:solidFill>
                <a:latin typeface="Courier New" panose="02070309020205020404" pitchFamily="49" charset="0"/>
              </a:rPr>
              <a:t>Proc</a:t>
            </a:r>
            <a:r>
              <a:rPr lang="nn-NO" sz="750" b="0" dirty="0">
                <a:solidFill>
                  <a:srgbClr val="000000"/>
                </a:solidFill>
                <a:latin typeface="Courier New" panose="02070309020205020404" pitchFamily="49" charset="0"/>
              </a:rPr>
              <a:t> </a:t>
            </a:r>
            <a:r>
              <a:rPr lang="nn-NO" sz="750" b="1" dirty="0">
                <a:solidFill>
                  <a:srgbClr val="000080"/>
                </a:solidFill>
                <a:latin typeface="Courier New" panose="02070309020205020404" pitchFamily="49" charset="0"/>
              </a:rPr>
              <a:t>GLM</a:t>
            </a:r>
            <a:r>
              <a:rPr lang="nn-NO" sz="750" b="0" dirty="0">
                <a:solidFill>
                  <a:srgbClr val="000000"/>
                </a:solidFill>
                <a:latin typeface="Courier New" panose="02070309020205020404" pitchFamily="49" charset="0"/>
              </a:rPr>
              <a:t> </a:t>
            </a:r>
            <a:r>
              <a:rPr lang="nn-NO" sz="750" b="0" dirty="0">
                <a:solidFill>
                  <a:srgbClr val="0000FF"/>
                </a:solidFill>
                <a:latin typeface="Courier New" panose="02070309020205020404" pitchFamily="49" charset="0"/>
              </a:rPr>
              <a:t>data</a:t>
            </a:r>
            <a:r>
              <a:rPr lang="nn-NO" sz="750" b="0" dirty="0">
                <a:solidFill>
                  <a:srgbClr val="000000"/>
                </a:solidFill>
                <a:latin typeface="Courier New" panose="02070309020205020404" pitchFamily="49" charset="0"/>
              </a:rPr>
              <a:t>=Formatt_Segments;</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model</a:t>
            </a:r>
            <a:r>
              <a:rPr lang="en-CA" sz="750" b="0" dirty="0">
                <a:solidFill>
                  <a:srgbClr val="000000"/>
                </a:solidFill>
                <a:latin typeface="Courier New" panose="02070309020205020404" pitchFamily="49" charset="0"/>
              </a:rPr>
              <a:t> Sales =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US" sz="750" b="0" dirty="0">
                <a:solidFill>
                  <a:srgbClr val="000000"/>
                </a:solidFill>
                <a:latin typeface="Courier New" panose="02070309020205020404" pitchFamily="49" charset="0"/>
              </a:rPr>
              <a:t>	</a:t>
            </a:r>
            <a:r>
              <a:rPr lang="en-US" sz="750" b="0" dirty="0">
                <a:solidFill>
                  <a:srgbClr val="0000FF"/>
                </a:solidFill>
                <a:latin typeface="Courier New" panose="02070309020205020404" pitchFamily="49" charset="0"/>
              </a:rPr>
              <a:t>means</a:t>
            </a:r>
            <a:r>
              <a:rPr lang="en-US" sz="750" b="0" dirty="0">
                <a:solidFill>
                  <a:srgbClr val="000000"/>
                </a:solidFill>
                <a:latin typeface="Courier New" panose="02070309020205020404" pitchFamily="49" charset="0"/>
              </a:rPr>
              <a:t> </a:t>
            </a:r>
            <a:r>
              <a:rPr lang="en-US" sz="750" b="0" dirty="0" err="1">
                <a:solidFill>
                  <a:srgbClr val="000000"/>
                </a:solidFill>
                <a:latin typeface="Courier New" panose="02070309020205020404" pitchFamily="49" charset="0"/>
              </a:rPr>
              <a:t>Age_Segment</a:t>
            </a:r>
            <a:r>
              <a:rPr lang="en-US" sz="750" b="0" dirty="0">
                <a:solidFill>
                  <a:srgbClr val="000000"/>
                </a:solidFill>
                <a:latin typeface="Courier New" panose="02070309020205020404" pitchFamily="49" charset="0"/>
              </a:rPr>
              <a:t> / </a:t>
            </a:r>
            <a:r>
              <a:rPr lang="en-US" sz="750" b="0" dirty="0">
                <a:solidFill>
                  <a:srgbClr val="0000FF"/>
                </a:solidFill>
                <a:latin typeface="Courier New" panose="02070309020205020404" pitchFamily="49" charset="0"/>
              </a:rPr>
              <a:t>hovtest</a:t>
            </a:r>
            <a:r>
              <a:rPr lang="en-US" sz="750" b="0" dirty="0">
                <a:solidFill>
                  <a:srgbClr val="000000"/>
                </a:solidFill>
                <a:latin typeface="Courier New" panose="02070309020205020404" pitchFamily="49" charset="0"/>
              </a:rPr>
              <a:t>=levene(</a:t>
            </a:r>
            <a:r>
              <a:rPr lang="en-US" sz="750" b="0" dirty="0">
                <a:solidFill>
                  <a:srgbClr val="0000FF"/>
                </a:solidFill>
                <a:latin typeface="Courier New" panose="02070309020205020404" pitchFamily="49" charset="0"/>
              </a:rPr>
              <a:t>type</a:t>
            </a:r>
            <a:r>
              <a:rPr lang="en-US" sz="750" b="0" dirty="0">
                <a:solidFill>
                  <a:srgbClr val="000000"/>
                </a:solidFill>
                <a:latin typeface="Courier New" panose="02070309020205020404" pitchFamily="49" charset="0"/>
              </a:rPr>
              <a:t>=abs) </a:t>
            </a:r>
            <a:r>
              <a:rPr lang="en-US" sz="750" b="0" dirty="0">
                <a:solidFill>
                  <a:srgbClr val="0000FF"/>
                </a:solidFill>
                <a:latin typeface="Courier New" panose="02070309020205020404" pitchFamily="49" charset="0"/>
              </a:rPr>
              <a:t>welch</a:t>
            </a:r>
            <a:r>
              <a:rPr lang="en-US"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 H0: There is Equality of Variance between different Age Segments.</a:t>
            </a:r>
          </a:p>
          <a:p>
            <a:r>
              <a:rPr lang="en-US" sz="750" b="0" dirty="0">
                <a:solidFill>
                  <a:srgbClr val="008000"/>
                </a:solidFill>
                <a:latin typeface="Courier New" panose="02070309020205020404" pitchFamily="49" charset="0"/>
              </a:rPr>
              <a:t>  Ha: There is no Equality of Variance between different Age Segments.</a:t>
            </a:r>
          </a:p>
          <a:p>
            <a:endParaRPr lang="en-US"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  The Levene's Test p-value= 0.1233, higher than 0.05, which indicates that we can not reject the Null Hypotheses, as we haven't found strong evidence to conclude that there is no significant difference in Variance among different age segments we will perform One Way ANOVA test;</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r>
              <a:rPr lang="en-US" sz="750" b="1" u="sng" dirty="0">
                <a:latin typeface="Courier New" panose="02070309020205020404" pitchFamily="49" charset="0"/>
              </a:rPr>
              <a:t>*4) One Way ANOVA test;</a:t>
            </a:r>
          </a:p>
          <a:p>
            <a:r>
              <a:rPr lang="it-IT" sz="750" b="1" dirty="0">
                <a:solidFill>
                  <a:srgbClr val="000080"/>
                </a:solidFill>
                <a:latin typeface="Courier New" panose="02070309020205020404" pitchFamily="49" charset="0"/>
              </a:rPr>
              <a:t>Proc</a:t>
            </a:r>
            <a:r>
              <a:rPr lang="it-IT" sz="750" b="0" dirty="0">
                <a:solidFill>
                  <a:srgbClr val="000000"/>
                </a:solidFill>
                <a:latin typeface="Courier New" panose="02070309020205020404" pitchFamily="49" charset="0"/>
              </a:rPr>
              <a:t> </a:t>
            </a:r>
            <a:r>
              <a:rPr lang="it-IT" sz="750" b="1" dirty="0">
                <a:solidFill>
                  <a:srgbClr val="000080"/>
                </a:solidFill>
                <a:latin typeface="Courier New" panose="02070309020205020404" pitchFamily="49" charset="0"/>
              </a:rPr>
              <a:t>ANOVA</a:t>
            </a:r>
            <a:r>
              <a:rPr lang="it-IT" sz="750" b="0" dirty="0">
                <a:solidFill>
                  <a:srgbClr val="000000"/>
                </a:solidFill>
                <a:latin typeface="Courier New" panose="02070309020205020404" pitchFamily="49" charset="0"/>
              </a:rPr>
              <a:t> </a:t>
            </a:r>
            <a:r>
              <a:rPr lang="it-IT" sz="750" b="0" dirty="0">
                <a:solidFill>
                  <a:srgbClr val="0000FF"/>
                </a:solidFill>
                <a:latin typeface="Courier New" panose="02070309020205020404" pitchFamily="49" charset="0"/>
              </a:rPr>
              <a:t>data</a:t>
            </a:r>
            <a:r>
              <a:rPr lang="it-IT" sz="750" b="0" dirty="0">
                <a:solidFill>
                  <a:srgbClr val="000000"/>
                </a:solidFill>
                <a:latin typeface="Courier New" panose="02070309020205020404" pitchFamily="49" charset="0"/>
              </a:rPr>
              <a:t>=Formatted_data;</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model</a:t>
            </a:r>
            <a:r>
              <a:rPr lang="en-CA" sz="750" b="0" dirty="0">
                <a:solidFill>
                  <a:srgbClr val="000000"/>
                </a:solidFill>
                <a:latin typeface="Courier New" panose="02070309020205020404" pitchFamily="49" charset="0"/>
              </a:rPr>
              <a:t> Sales =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means</a:t>
            </a:r>
            <a:r>
              <a:rPr lang="en-CA" sz="750" b="0" dirty="0">
                <a:solidFill>
                  <a:srgbClr val="000000"/>
                </a:solidFill>
                <a:latin typeface="Courier New" panose="02070309020205020404" pitchFamily="49" charset="0"/>
              </a:rPr>
              <a:t>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Quit</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*H0: There is no difference between the mean sales of age segment groups.</a:t>
            </a:r>
          </a:p>
          <a:p>
            <a:r>
              <a:rPr lang="en-US" sz="750" b="0" dirty="0">
                <a:solidFill>
                  <a:srgbClr val="008000"/>
                </a:solidFill>
                <a:latin typeface="Courier New" panose="02070309020205020404" pitchFamily="49" charset="0"/>
              </a:rPr>
              <a:t> Ha: The mean sales of at least one Age segment group differs.</a:t>
            </a:r>
          </a:p>
          <a:p>
            <a:endParaRPr lang="en-US"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The p-value= 0.6998, higher than 0.05, which indicates that we fail to reject the Null Hypotheses at 5% significance level and conclude that there is no difference between the mean sales of age segment groups;</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p:txBody>
      </p:sp>
      <p:pic>
        <p:nvPicPr>
          <p:cNvPr id="9" name="Picture 8">
            <a:extLst>
              <a:ext uri="{FF2B5EF4-FFF2-40B4-BE49-F238E27FC236}">
                <a16:creationId xmlns:a16="http://schemas.microsoft.com/office/drawing/2014/main" id="{B73DF283-437A-DF56-2918-854406905BF2}"/>
              </a:ext>
            </a:extLst>
          </p:cNvPr>
          <p:cNvPicPr>
            <a:picLocks noChangeAspect="1"/>
          </p:cNvPicPr>
          <p:nvPr/>
        </p:nvPicPr>
        <p:blipFill>
          <a:blip r:embed="rId5"/>
          <a:stretch>
            <a:fillRect/>
          </a:stretch>
        </p:blipFill>
        <p:spPr>
          <a:xfrm>
            <a:off x="5435506" y="334396"/>
            <a:ext cx="6756496" cy="1486029"/>
          </a:xfrm>
          <a:prstGeom prst="rect">
            <a:avLst/>
          </a:prstGeom>
        </p:spPr>
      </p:pic>
      <p:pic>
        <p:nvPicPr>
          <p:cNvPr id="13" name="Picture 12">
            <a:extLst>
              <a:ext uri="{FF2B5EF4-FFF2-40B4-BE49-F238E27FC236}">
                <a16:creationId xmlns:a16="http://schemas.microsoft.com/office/drawing/2014/main" id="{A4BBCB9D-CB4A-0C90-BBFC-9B4EC9E90561}"/>
              </a:ext>
            </a:extLst>
          </p:cNvPr>
          <p:cNvPicPr>
            <a:picLocks noChangeAspect="1"/>
          </p:cNvPicPr>
          <p:nvPr/>
        </p:nvPicPr>
        <p:blipFill>
          <a:blip r:embed="rId6"/>
          <a:stretch>
            <a:fillRect/>
          </a:stretch>
        </p:blipFill>
        <p:spPr>
          <a:xfrm>
            <a:off x="5435505" y="1800631"/>
            <a:ext cx="3011075" cy="997162"/>
          </a:xfrm>
          <a:prstGeom prst="rect">
            <a:avLst/>
          </a:prstGeom>
        </p:spPr>
      </p:pic>
      <p:pic>
        <p:nvPicPr>
          <p:cNvPr id="15" name="Picture 14">
            <a:extLst>
              <a:ext uri="{FF2B5EF4-FFF2-40B4-BE49-F238E27FC236}">
                <a16:creationId xmlns:a16="http://schemas.microsoft.com/office/drawing/2014/main" id="{CBCC93D4-C864-7000-1AA0-B81B92B6C387}"/>
              </a:ext>
            </a:extLst>
          </p:cNvPr>
          <p:cNvPicPr>
            <a:picLocks noChangeAspect="1"/>
          </p:cNvPicPr>
          <p:nvPr/>
        </p:nvPicPr>
        <p:blipFill>
          <a:blip r:embed="rId7"/>
          <a:stretch>
            <a:fillRect/>
          </a:stretch>
        </p:blipFill>
        <p:spPr>
          <a:xfrm>
            <a:off x="5367706" y="2784346"/>
            <a:ext cx="2947431" cy="1127858"/>
          </a:xfrm>
          <a:prstGeom prst="rect">
            <a:avLst/>
          </a:prstGeom>
        </p:spPr>
      </p:pic>
      <p:pic>
        <p:nvPicPr>
          <p:cNvPr id="17" name="Picture 16">
            <a:extLst>
              <a:ext uri="{FF2B5EF4-FFF2-40B4-BE49-F238E27FC236}">
                <a16:creationId xmlns:a16="http://schemas.microsoft.com/office/drawing/2014/main" id="{F3DEA369-E26D-BF33-E311-9D7CE00B6E49}"/>
              </a:ext>
            </a:extLst>
          </p:cNvPr>
          <p:cNvPicPr>
            <a:picLocks noChangeAspect="1"/>
          </p:cNvPicPr>
          <p:nvPr/>
        </p:nvPicPr>
        <p:blipFill>
          <a:blip r:embed="rId8"/>
          <a:stretch>
            <a:fillRect/>
          </a:stretch>
        </p:blipFill>
        <p:spPr>
          <a:xfrm>
            <a:off x="5367706" y="3912204"/>
            <a:ext cx="3050423" cy="2943239"/>
          </a:xfrm>
          <a:prstGeom prst="rect">
            <a:avLst/>
          </a:prstGeom>
        </p:spPr>
      </p:pic>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7A265B72-F8AA-5978-6D05-FD7D653763E6}"/>
                  </a:ext>
                </a:extLst>
              </p14:cNvPr>
              <p14:cNvContentPartPr/>
              <p14:nvPr/>
            </p14:nvContentPartPr>
            <p14:xfrm>
              <a:off x="7969814" y="2330485"/>
              <a:ext cx="303840" cy="360"/>
            </p14:xfrm>
          </p:contentPart>
        </mc:Choice>
        <mc:Fallback xmlns="">
          <p:pic>
            <p:nvPicPr>
              <p:cNvPr id="2" name="Ink 1">
                <a:extLst>
                  <a:ext uri="{FF2B5EF4-FFF2-40B4-BE49-F238E27FC236}">
                    <a16:creationId xmlns:a16="http://schemas.microsoft.com/office/drawing/2014/main" id="{7A265B72-F8AA-5978-6D05-FD7D653763E6}"/>
                  </a:ext>
                </a:extLst>
              </p:cNvPr>
              <p:cNvPicPr/>
              <p:nvPr/>
            </p:nvPicPr>
            <p:blipFill>
              <a:blip r:embed="rId10"/>
              <a:stretch>
                <a:fillRect/>
              </a:stretch>
            </p:blipFill>
            <p:spPr>
              <a:xfrm>
                <a:off x="7933814" y="2258845"/>
                <a:ext cx="375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EB4CFC5C-A56F-0077-748C-E64863A71741}"/>
                  </a:ext>
                </a:extLst>
              </p14:cNvPr>
              <p14:cNvContentPartPr/>
              <p14:nvPr/>
            </p14:nvContentPartPr>
            <p14:xfrm>
              <a:off x="8005094" y="3594445"/>
              <a:ext cx="214560" cy="9720"/>
            </p14:xfrm>
          </p:contentPart>
        </mc:Choice>
        <mc:Fallback xmlns="">
          <p:pic>
            <p:nvPicPr>
              <p:cNvPr id="5" name="Ink 4">
                <a:extLst>
                  <a:ext uri="{FF2B5EF4-FFF2-40B4-BE49-F238E27FC236}">
                    <a16:creationId xmlns:a16="http://schemas.microsoft.com/office/drawing/2014/main" id="{EB4CFC5C-A56F-0077-748C-E64863A71741}"/>
                  </a:ext>
                </a:extLst>
              </p:cNvPr>
              <p:cNvPicPr/>
              <p:nvPr/>
            </p:nvPicPr>
            <p:blipFill>
              <a:blip r:embed="rId12"/>
              <a:stretch>
                <a:fillRect/>
              </a:stretch>
            </p:blipFill>
            <p:spPr>
              <a:xfrm>
                <a:off x="7969454" y="3522805"/>
                <a:ext cx="286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E533DC00-66CA-4974-2FEA-2B8223DBBED1}"/>
                  </a:ext>
                </a:extLst>
              </p14:cNvPr>
              <p14:cNvContentPartPr/>
              <p14:nvPr/>
            </p14:nvContentPartPr>
            <p14:xfrm>
              <a:off x="7924814" y="6694405"/>
              <a:ext cx="216360" cy="11880"/>
            </p14:xfrm>
          </p:contentPart>
        </mc:Choice>
        <mc:Fallback xmlns="">
          <p:pic>
            <p:nvPicPr>
              <p:cNvPr id="6" name="Ink 5">
                <a:extLst>
                  <a:ext uri="{FF2B5EF4-FFF2-40B4-BE49-F238E27FC236}">
                    <a16:creationId xmlns:a16="http://schemas.microsoft.com/office/drawing/2014/main" id="{E533DC00-66CA-4974-2FEA-2B8223DBBED1}"/>
                  </a:ext>
                </a:extLst>
              </p:cNvPr>
              <p:cNvPicPr/>
              <p:nvPr/>
            </p:nvPicPr>
            <p:blipFill>
              <a:blip r:embed="rId14"/>
              <a:stretch>
                <a:fillRect/>
              </a:stretch>
            </p:blipFill>
            <p:spPr>
              <a:xfrm>
                <a:off x="7888814" y="6622405"/>
                <a:ext cx="288000" cy="155520"/>
              </a:xfrm>
              <a:prstGeom prst="rect">
                <a:avLst/>
              </a:prstGeom>
            </p:spPr>
          </p:pic>
        </mc:Fallback>
      </mc:AlternateContent>
    </p:spTree>
    <p:extLst>
      <p:ext uri="{BB962C8B-B14F-4D97-AF65-F5344CB8AC3E}">
        <p14:creationId xmlns:p14="http://schemas.microsoft.com/office/powerpoint/2010/main" val="1756262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1223682" y="999615"/>
            <a:ext cx="9744635" cy="707886"/>
          </a:xfrm>
          <a:prstGeom prst="rect">
            <a:avLst/>
          </a:prstGeom>
          <a:noFill/>
        </p:spPr>
        <p:txBody>
          <a:bodyPr wrap="square" rtlCol="0">
            <a:spAutoFit/>
          </a:bodyPr>
          <a:lstStyle/>
          <a:p>
            <a:pPr algn="ctr"/>
            <a:r>
              <a:rPr lang="en-CA" sz="4000" dirty="0">
                <a:latin typeface="Bernard MT Condensed" panose="02050806060905020404" pitchFamily="18" charset="0"/>
              </a:rPr>
              <a:t>Recommendations </a:t>
            </a:r>
            <a:endParaRPr lang="en-CA" sz="1600" dirty="0">
              <a:latin typeface="Bernard MT Condensed" panose="02050806060905020404" pitchFamily="18" charset="0"/>
            </a:endParaRPr>
          </a:p>
        </p:txBody>
      </p:sp>
      <p:sp>
        <p:nvSpPr>
          <p:cNvPr id="2" name="TextBox 1">
            <a:extLst>
              <a:ext uri="{FF2B5EF4-FFF2-40B4-BE49-F238E27FC236}">
                <a16:creationId xmlns:a16="http://schemas.microsoft.com/office/drawing/2014/main" id="{B53BECEB-206A-1099-C04F-2FED5A694732}"/>
              </a:ext>
            </a:extLst>
          </p:cNvPr>
          <p:cNvSpPr txBox="1"/>
          <p:nvPr/>
        </p:nvSpPr>
        <p:spPr>
          <a:xfrm>
            <a:off x="1797424" y="1977659"/>
            <a:ext cx="9170893" cy="4585871"/>
          </a:xfrm>
          <a:prstGeom prst="rect">
            <a:avLst/>
          </a:prstGeom>
          <a:noFill/>
        </p:spPr>
        <p:txBody>
          <a:bodyPr wrap="square" rtlCol="0">
            <a:spAutoFit/>
          </a:bodyPr>
          <a:lstStyle/>
          <a:p>
            <a:pPr marL="342900" indent="-342900">
              <a:buFont typeface="Wingdings" panose="05000000000000000000" pitchFamily="2" charset="2"/>
              <a:buChar char="ü"/>
            </a:pPr>
            <a:r>
              <a:rPr lang="en-US"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a:t>
            </a:r>
            <a:r>
              <a:rPr lang="en-US" b="0" i="0" dirty="0">
                <a:solidFill>
                  <a:schemeClr val="tx1">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he company can capitalize on the identified associations and enhance its ability to meet the diverse needs of customers across various tenure segments. This approach can contribute to improved customer satisfaction and overall business success.</a:t>
            </a:r>
          </a:p>
          <a:p>
            <a:pPr marL="342900" indent="-342900">
              <a:buFont typeface="Wingdings" panose="05000000000000000000" pitchFamily="2" charset="2"/>
              <a:buChar char="ü"/>
            </a:pPr>
            <a:endParaRPr lang="en-US" b="0" i="0" dirty="0">
              <a:solidFill>
                <a:schemeClr val="tx1">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ü"/>
            </a:pPr>
            <a:r>
              <a:rPr lang="en-US"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The company can start various year end promotions to reduce account closures :</a:t>
            </a:r>
            <a:r>
              <a:rPr lang="en-CA" dirty="0">
                <a:solidFill>
                  <a:schemeClr val="tx1">
                    <a:lumMod val="65000"/>
                    <a:lumOff val="35000"/>
                  </a:schemeClr>
                </a:solidFill>
                <a:latin typeface="Söhne"/>
              </a:rPr>
              <a:t>		                			Contract Renewal Incentives </a:t>
            </a:r>
          </a:p>
          <a:p>
            <a:r>
              <a:rPr lang="en-CA" dirty="0">
                <a:solidFill>
                  <a:schemeClr val="tx1">
                    <a:lumMod val="65000"/>
                    <a:lumOff val="35000"/>
                  </a:schemeClr>
                </a:solidFill>
                <a:latin typeface="Söhne"/>
              </a:rPr>
              <a:t>			Customer Feedback Surveys</a:t>
            </a:r>
          </a:p>
          <a:p>
            <a:r>
              <a:rPr lang="en-CA" dirty="0">
                <a:solidFill>
                  <a:schemeClr val="tx1">
                    <a:lumMod val="65000"/>
                    <a:lumOff val="35000"/>
                  </a:schemeClr>
                </a:solidFill>
                <a:latin typeface="Söhne"/>
              </a:rPr>
              <a:t>			Bundle Offers and Upgrades</a:t>
            </a:r>
          </a:p>
          <a:p>
            <a:endParaRPr lang="en-CA" dirty="0">
              <a:solidFill>
                <a:schemeClr val="tx1">
                  <a:lumMod val="65000"/>
                  <a:lumOff val="35000"/>
                </a:schemeClr>
              </a:solidFill>
              <a:latin typeface="Söhne"/>
            </a:endParaRPr>
          </a:p>
          <a:p>
            <a:pPr marL="342900" indent="-342900">
              <a:buFont typeface="Wingdings" panose="05000000000000000000" pitchFamily="2" charset="2"/>
              <a:buChar char="ü"/>
            </a:pPr>
            <a:r>
              <a:rPr lang="en-CA" dirty="0">
                <a:solidFill>
                  <a:schemeClr val="tx1">
                    <a:lumMod val="65000"/>
                    <a:lumOff val="35000"/>
                  </a:schemeClr>
                </a:solidFill>
                <a:latin typeface="Söhne"/>
              </a:rPr>
              <a:t>For middle aged demographics, the company should start with -</a:t>
            </a:r>
          </a:p>
          <a:p>
            <a:pPr lvl="3"/>
            <a:r>
              <a:rPr lang="en-US" dirty="0">
                <a:solidFill>
                  <a:schemeClr val="tx1">
                    <a:lumMod val="65000"/>
                    <a:lumOff val="35000"/>
                  </a:schemeClr>
                </a:solidFill>
                <a:latin typeface="Söhne"/>
              </a:rPr>
              <a:t>Personalized offers and discounts</a:t>
            </a:r>
          </a:p>
          <a:p>
            <a:pPr lvl="3"/>
            <a:r>
              <a:rPr lang="en-US" b="0" i="0" dirty="0">
                <a:solidFill>
                  <a:schemeClr val="tx1">
                    <a:lumMod val="65000"/>
                    <a:lumOff val="35000"/>
                  </a:schemeClr>
                </a:solidFill>
                <a:effectLst/>
                <a:latin typeface="Söhne"/>
              </a:rPr>
              <a:t>Value added services – Family plans</a:t>
            </a:r>
          </a:p>
          <a:p>
            <a:pPr lvl="3"/>
            <a:r>
              <a:rPr lang="en-US" dirty="0">
                <a:solidFill>
                  <a:schemeClr val="tx1">
                    <a:lumMod val="65000"/>
                    <a:lumOff val="35000"/>
                  </a:schemeClr>
                </a:solidFill>
                <a:latin typeface="Söhne"/>
              </a:rPr>
              <a:t>Retention focused loyalty programs –For completing number of years</a:t>
            </a:r>
          </a:p>
          <a:p>
            <a:pPr lvl="3"/>
            <a:r>
              <a:rPr lang="en-CA" dirty="0">
                <a:solidFill>
                  <a:schemeClr val="tx1">
                    <a:lumMod val="65000"/>
                    <a:lumOff val="35000"/>
                  </a:schemeClr>
                </a:solidFill>
                <a:latin typeface="Söhne"/>
              </a:rPr>
              <a:t>Timely Communication and Engagement to customer needs</a:t>
            </a:r>
          </a:p>
          <a:p>
            <a:pPr marL="342900" indent="-342900">
              <a:buFont typeface="Wingdings" panose="05000000000000000000" pitchFamily="2" charset="2"/>
              <a:buChar char="ü"/>
            </a:pPr>
            <a:endParaRPr lang="en-CA" sz="2000" dirty="0">
              <a:solidFill>
                <a:schemeClr val="tx1">
                  <a:lumMod val="65000"/>
                  <a:lumOff val="35000"/>
                </a:schemeClr>
              </a:solidFill>
              <a:latin typeface="Söhne"/>
            </a:endParaRPr>
          </a:p>
          <a:p>
            <a:endParaRPr lang="en-CA"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22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1223682" y="999615"/>
            <a:ext cx="9744635" cy="707886"/>
          </a:xfrm>
          <a:prstGeom prst="rect">
            <a:avLst/>
          </a:prstGeom>
          <a:noFill/>
        </p:spPr>
        <p:txBody>
          <a:bodyPr wrap="square" rtlCol="0">
            <a:spAutoFit/>
          </a:bodyPr>
          <a:lstStyle/>
          <a:p>
            <a:pPr algn="ctr"/>
            <a:r>
              <a:rPr lang="en-CA" sz="4000" dirty="0">
                <a:latin typeface="Bernard MT Condensed" panose="02050806060905020404" pitchFamily="18" charset="0"/>
              </a:rPr>
              <a:t>Conclusion </a:t>
            </a:r>
            <a:endParaRPr lang="en-CA" sz="1600" dirty="0">
              <a:latin typeface="Bernard MT Condensed" panose="02050806060905020404" pitchFamily="18" charset="0"/>
            </a:endParaRPr>
          </a:p>
        </p:txBody>
      </p:sp>
      <p:sp>
        <p:nvSpPr>
          <p:cNvPr id="2" name="TextBox 1">
            <a:extLst>
              <a:ext uri="{FF2B5EF4-FFF2-40B4-BE49-F238E27FC236}">
                <a16:creationId xmlns:a16="http://schemas.microsoft.com/office/drawing/2014/main" id="{B53BECEB-206A-1099-C04F-2FED5A694732}"/>
              </a:ext>
            </a:extLst>
          </p:cNvPr>
          <p:cNvSpPr txBox="1"/>
          <p:nvPr/>
        </p:nvSpPr>
        <p:spPr>
          <a:xfrm>
            <a:off x="2043952" y="2228671"/>
            <a:ext cx="9170893" cy="1631216"/>
          </a:xfrm>
          <a:prstGeom prst="rect">
            <a:avLst/>
          </a:prstGeom>
          <a:noFill/>
        </p:spPr>
        <p:txBody>
          <a:bodyPr wrap="square" rtlCol="0">
            <a:spAutoFit/>
          </a:bodyPr>
          <a:lstStyle/>
          <a:p>
            <a:r>
              <a:rPr lang="en-US" sz="2000" dirty="0">
                <a:solidFill>
                  <a:srgbClr val="374151"/>
                </a:solidFill>
                <a:latin typeface="Söhne"/>
              </a:rPr>
              <a:t>T</a:t>
            </a:r>
            <a:r>
              <a:rPr lang="en-US" sz="2000" b="0" i="0" dirty="0">
                <a:solidFill>
                  <a:srgbClr val="374151"/>
                </a:solidFill>
                <a:effectLst/>
                <a:latin typeface="Söhne"/>
              </a:rPr>
              <a:t>he company should focus on improving customer retention strategies for short-term tenure segments, monitor and address deactivation trends over time, and consider the identified factors influencing deactivations. Additionally, the insights from the analysis can guide the company in refining its business strategies and better understanding customer behavior.</a:t>
            </a:r>
            <a:endParaRPr lang="en-CA" sz="2000" dirty="0"/>
          </a:p>
        </p:txBody>
      </p:sp>
    </p:spTree>
    <p:extLst>
      <p:ext uri="{BB962C8B-B14F-4D97-AF65-F5344CB8AC3E}">
        <p14:creationId xmlns:p14="http://schemas.microsoft.com/office/powerpoint/2010/main" val="1696441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AE6451-2902-7458-D359-5F6D45F782D3}"/>
              </a:ext>
            </a:extLst>
          </p:cNvPr>
          <p:cNvSpPr txBox="1"/>
          <p:nvPr/>
        </p:nvSpPr>
        <p:spPr>
          <a:xfrm>
            <a:off x="3615267" y="2624667"/>
            <a:ext cx="5054600" cy="584775"/>
          </a:xfrm>
          <a:prstGeom prst="rect">
            <a:avLst/>
          </a:prstGeom>
          <a:noFill/>
        </p:spPr>
        <p:txBody>
          <a:bodyPr wrap="square" rtlCol="0">
            <a:spAutoFit/>
          </a:bodyPr>
          <a:lstStyle/>
          <a:p>
            <a:pPr algn="ctr"/>
            <a:r>
              <a:rPr lang="en-CA" sz="3200" b="1" i="1" dirty="0"/>
              <a:t>THANK YOU </a:t>
            </a:r>
          </a:p>
        </p:txBody>
      </p:sp>
    </p:spTree>
    <p:extLst>
      <p:ext uri="{BB962C8B-B14F-4D97-AF65-F5344CB8AC3E}">
        <p14:creationId xmlns:p14="http://schemas.microsoft.com/office/powerpoint/2010/main" val="45370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A422D-517B-AB61-2405-C1DEAA913B79}"/>
              </a:ext>
            </a:extLst>
          </p:cNvPr>
          <p:cNvSpPr txBox="1"/>
          <p:nvPr/>
        </p:nvSpPr>
        <p:spPr>
          <a:xfrm>
            <a:off x="2676960" y="485588"/>
            <a:ext cx="6290734" cy="523220"/>
          </a:xfrm>
          <a:prstGeom prst="rect">
            <a:avLst/>
          </a:prstGeom>
          <a:noFill/>
        </p:spPr>
        <p:txBody>
          <a:bodyPr wrap="square" rtlCol="0">
            <a:spAutoFit/>
          </a:bodyPr>
          <a:lstStyle/>
          <a:p>
            <a:pPr algn="ctr"/>
            <a:r>
              <a:rPr lang="en-CA" sz="2800" dirty="0">
                <a:latin typeface="Bernard MT Condensed" panose="02050806060905020404" pitchFamily="18" charset="0"/>
              </a:rPr>
              <a:t>APPENDIX</a:t>
            </a:r>
          </a:p>
        </p:txBody>
      </p:sp>
      <p:sp>
        <p:nvSpPr>
          <p:cNvPr id="3" name="TextBox 2">
            <a:extLst>
              <a:ext uri="{FF2B5EF4-FFF2-40B4-BE49-F238E27FC236}">
                <a16:creationId xmlns:a16="http://schemas.microsoft.com/office/drawing/2014/main" id="{E763A109-317C-ECEC-1986-37ADD61460E4}"/>
              </a:ext>
            </a:extLst>
          </p:cNvPr>
          <p:cNvSpPr txBox="1"/>
          <p:nvPr/>
        </p:nvSpPr>
        <p:spPr>
          <a:xfrm>
            <a:off x="950258" y="1350665"/>
            <a:ext cx="10479741" cy="4462760"/>
          </a:xfrm>
          <a:prstGeom prst="rect">
            <a:avLst/>
          </a:prstGeom>
          <a:noFill/>
        </p:spPr>
        <p:txBody>
          <a:bodyPr wrap="square" rtlCol="0">
            <a:spAutoFit/>
          </a:bodyPr>
          <a:lstStyle/>
          <a:p>
            <a:pPr eaLnBrk="1" hangingPunct="1"/>
            <a:r>
              <a:rPr lang="en-US" altLang="en-US" dirty="0">
                <a:latin typeface="Calibri" panose="020F0502020204030204" pitchFamily="34" charset="0"/>
                <a:ea typeface="Calibri" panose="020F0502020204030204" pitchFamily="34" charset="0"/>
                <a:cs typeface="Calibri" panose="020F0502020204030204" pitchFamily="34" charset="0"/>
              </a:rPr>
              <a:t>Two year’s CRM data is available</a:t>
            </a:r>
          </a:p>
          <a:p>
            <a:pPr eaLnBrk="1" hangingPunct="1"/>
            <a:r>
              <a:rPr lang="en-US" altLang="en-US" dirty="0">
                <a:latin typeface="Calibri" panose="020F0502020204030204" pitchFamily="34" charset="0"/>
                <a:ea typeface="Calibri" panose="020F0502020204030204" pitchFamily="34" charset="0"/>
                <a:cs typeface="Calibri" panose="020F0502020204030204" pitchFamily="34" charset="0"/>
              </a:rPr>
              <a:t>The Statistic Analysis is as the followings</a:t>
            </a:r>
          </a:p>
          <a:p>
            <a:pPr lvl="1" eaLnBrk="1" hangingPunct="1">
              <a:spcBef>
                <a:spcPts val="600"/>
              </a:spcBef>
              <a:buSzPct val="80000"/>
              <a:buFontTx/>
              <a:buNone/>
            </a:pPr>
            <a:r>
              <a:rPr lang="en-CA" altLang="en-US" b="1" dirty="0">
                <a:latin typeface="Calibri" panose="020F0502020204030204" pitchFamily="34" charset="0"/>
                <a:ea typeface="Calibri" panose="020F0502020204030204" pitchFamily="34" charset="0"/>
                <a:cs typeface="Calibri" panose="020F0502020204030204" pitchFamily="34" charset="0"/>
              </a:rPr>
              <a:t>1.1 </a:t>
            </a:r>
            <a:r>
              <a:rPr lang="en-CA" altLang="en-US" dirty="0">
                <a:latin typeface="Calibri" panose="020F0502020204030204" pitchFamily="34" charset="0"/>
                <a:ea typeface="Calibri" panose="020F0502020204030204" pitchFamily="34" charset="0"/>
                <a:cs typeface="Calibri" panose="020F0502020204030204" pitchFamily="34" charset="0"/>
              </a:rPr>
              <a:t> Explore and description of dataset</a:t>
            </a:r>
          </a:p>
          <a:p>
            <a:pPr lvl="1" eaLnBrk="1" hangingPunct="1">
              <a:spcBef>
                <a:spcPts val="600"/>
              </a:spcBef>
              <a:buSzPct val="80000"/>
              <a:buFontTx/>
              <a:buNone/>
            </a:pPr>
            <a:r>
              <a:rPr lang="en-CA" altLang="en-US" b="1" dirty="0">
                <a:latin typeface="Calibri" panose="020F0502020204030204" pitchFamily="34" charset="0"/>
                <a:ea typeface="Calibri" panose="020F0502020204030204" pitchFamily="34" charset="0"/>
                <a:cs typeface="Calibri" panose="020F0502020204030204" pitchFamily="34" charset="0"/>
              </a:rPr>
              <a:t>1.2 </a:t>
            </a:r>
            <a:r>
              <a:rPr lang="en-CA" altLang="en-US" dirty="0">
                <a:latin typeface="Calibri" panose="020F0502020204030204" pitchFamily="34" charset="0"/>
                <a:ea typeface="Calibri" panose="020F0502020204030204" pitchFamily="34" charset="0"/>
                <a:cs typeface="Calibri" panose="020F0502020204030204" pitchFamily="34" charset="0"/>
              </a:rPr>
              <a:t> Customer’s distribution</a:t>
            </a:r>
          </a:p>
          <a:p>
            <a:pPr lvl="1" eaLnBrk="1" hangingPunct="1">
              <a:spcBef>
                <a:spcPts val="600"/>
              </a:spcBef>
              <a:buSzPct val="80000"/>
              <a:buFontTx/>
              <a:buNone/>
            </a:pPr>
            <a:r>
              <a:rPr lang="en-CA" altLang="en-US" b="1" dirty="0">
                <a:latin typeface="Calibri" panose="020F0502020204030204" pitchFamily="34" charset="0"/>
                <a:ea typeface="Calibri" panose="020F0502020204030204" pitchFamily="34" charset="0"/>
                <a:cs typeface="Calibri" panose="020F0502020204030204" pitchFamily="34" charset="0"/>
              </a:rPr>
              <a:t>1.3 </a:t>
            </a:r>
            <a:r>
              <a:rPr lang="en-CA" altLang="en-US" dirty="0">
                <a:latin typeface="Calibri" panose="020F0502020204030204" pitchFamily="34" charset="0"/>
                <a:ea typeface="Calibri" panose="020F0502020204030204" pitchFamily="34" charset="0"/>
                <a:cs typeface="Calibri" panose="020F0502020204030204" pitchFamily="34" charset="0"/>
              </a:rPr>
              <a:t> Segmentation</a:t>
            </a:r>
          </a:p>
          <a:p>
            <a:pPr lvl="1" eaLnBrk="1" hangingPunct="1">
              <a:spcBef>
                <a:spcPts val="600"/>
              </a:spcBef>
              <a:buSzPct val="80000"/>
              <a:buFontTx/>
              <a:buNone/>
            </a:pPr>
            <a:r>
              <a:rPr lang="en-CA" altLang="en-US" b="1" dirty="0">
                <a:latin typeface="Calibri" panose="020F0502020204030204" pitchFamily="34" charset="0"/>
                <a:ea typeface="Calibri" panose="020F0502020204030204" pitchFamily="34" charset="0"/>
                <a:cs typeface="Calibri" panose="020F0502020204030204" pitchFamily="34" charset="0"/>
              </a:rPr>
              <a:t>1.4 </a:t>
            </a:r>
            <a:r>
              <a:rPr lang="en-CA" altLang="en-US" dirty="0">
                <a:latin typeface="Calibri" panose="020F0502020204030204" pitchFamily="34" charset="0"/>
                <a:ea typeface="Calibri" panose="020F0502020204030204" pitchFamily="34" charset="0"/>
                <a:cs typeface="Calibri" panose="020F0502020204030204" pitchFamily="34" charset="0"/>
              </a:rPr>
              <a:t> Statistic analysis</a:t>
            </a:r>
          </a:p>
          <a:p>
            <a:pPr lvl="1" eaLnBrk="1" hangingPunct="1">
              <a:spcBef>
                <a:spcPts val="600"/>
              </a:spcBef>
              <a:buSzPct val="80000"/>
              <a:buFontTx/>
              <a:buNone/>
            </a:pPr>
            <a:r>
              <a:rPr lang="en-CA" altLang="en-US" dirty="0">
                <a:latin typeface="Calibri" panose="020F0502020204030204" pitchFamily="34" charset="0"/>
                <a:ea typeface="Calibri" panose="020F0502020204030204" pitchFamily="34" charset="0"/>
                <a:cs typeface="Calibri" panose="020F0502020204030204" pitchFamily="34" charset="0"/>
              </a:rPr>
              <a:t>	1.4.1 Tenure </a:t>
            </a:r>
          </a:p>
          <a:p>
            <a:pPr lvl="1" eaLnBrk="1" hangingPunct="1">
              <a:spcBef>
                <a:spcPts val="600"/>
              </a:spcBef>
              <a:buSzPct val="80000"/>
              <a:buFontTx/>
              <a:buNone/>
            </a:pPr>
            <a:r>
              <a:rPr lang="en-CA" altLang="en-US" dirty="0">
                <a:latin typeface="Calibri" panose="020F0502020204030204" pitchFamily="34" charset="0"/>
                <a:ea typeface="Calibri" panose="020F0502020204030204" pitchFamily="34" charset="0"/>
                <a:cs typeface="Calibri" panose="020F0502020204030204" pitchFamily="34" charset="0"/>
              </a:rPr>
              <a:t>	1.4.2 Inactive distribution</a:t>
            </a:r>
          </a:p>
          <a:p>
            <a:pPr lvl="1" eaLnBrk="1" hangingPunct="1">
              <a:spcBef>
                <a:spcPts val="600"/>
              </a:spcBef>
              <a:buSzPct val="80000"/>
              <a:buFontTx/>
              <a:buNone/>
            </a:pPr>
            <a:r>
              <a:rPr lang="en-CA" altLang="en-US" dirty="0">
                <a:latin typeface="Calibri" panose="020F0502020204030204" pitchFamily="34" charset="0"/>
                <a:ea typeface="Calibri" panose="020F0502020204030204" pitchFamily="34" charset="0"/>
                <a:cs typeface="Calibri" panose="020F0502020204030204" pitchFamily="34" charset="0"/>
              </a:rPr>
              <a:t>         1.4.3 Tenure segmentation</a:t>
            </a:r>
          </a:p>
          <a:p>
            <a:pPr lvl="1" eaLnBrk="1" hangingPunct="1">
              <a:spcBef>
                <a:spcPts val="600"/>
              </a:spcBef>
              <a:buSzPct val="80000"/>
              <a:buFontTx/>
              <a:buNone/>
            </a:pPr>
            <a:r>
              <a:rPr lang="en-CA" altLang="en-US" dirty="0">
                <a:latin typeface="Calibri" panose="020F0502020204030204" pitchFamily="34" charset="0"/>
                <a:ea typeface="Calibri" panose="020F0502020204030204" pitchFamily="34" charset="0"/>
                <a:cs typeface="Calibri" panose="020F0502020204030204" pitchFamily="34" charset="0"/>
              </a:rPr>
              <a:t>	1.4.4 Status distribution by segment</a:t>
            </a:r>
          </a:p>
          <a:p>
            <a:pPr>
              <a:spcBef>
                <a:spcPts val="600"/>
              </a:spcBef>
              <a:buClrTx/>
              <a:buSzTx/>
              <a:buFontTx/>
              <a:buNone/>
            </a:pPr>
            <a:r>
              <a:rPr lang="en-CA" altLang="en-US" dirty="0">
                <a:latin typeface="Calibri" panose="020F0502020204030204" pitchFamily="34" charset="0"/>
                <a:ea typeface="Calibri" panose="020F0502020204030204" pitchFamily="34" charset="0"/>
                <a:cs typeface="Calibri" panose="020F0502020204030204" pitchFamily="34" charset="0"/>
              </a:rPr>
              <a:t>      	        1.4.5 Relationship between tenure segments  vs. GoodCredit, RatePlan, DealerType       </a:t>
            </a:r>
          </a:p>
          <a:p>
            <a:pPr>
              <a:spcBef>
                <a:spcPts val="600"/>
              </a:spcBef>
              <a:buClrTx/>
              <a:buSzTx/>
              <a:buFontTx/>
              <a:buNone/>
            </a:pPr>
            <a:r>
              <a:rPr lang="en-CA" altLang="en-US" dirty="0">
                <a:latin typeface="Calibri" panose="020F0502020204030204" pitchFamily="34" charset="0"/>
                <a:ea typeface="Calibri" panose="020F0502020204030204" pitchFamily="34" charset="0"/>
                <a:cs typeface="Calibri" panose="020F0502020204030204" pitchFamily="34" charset="0"/>
              </a:rPr>
              <a:t>                 1.4.6 Sales study    </a:t>
            </a:r>
          </a:p>
          <a:p>
            <a:endParaRPr lang="en-CA" dirty="0"/>
          </a:p>
        </p:txBody>
      </p:sp>
    </p:spTree>
    <p:extLst>
      <p:ext uri="{BB962C8B-B14F-4D97-AF65-F5344CB8AC3E}">
        <p14:creationId xmlns:p14="http://schemas.microsoft.com/office/powerpoint/2010/main" val="2818615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A5E691-A01C-6C0E-8A34-8CEA8B2259D3}"/>
              </a:ext>
            </a:extLst>
          </p:cNvPr>
          <p:cNvSpPr txBox="1"/>
          <p:nvPr/>
        </p:nvSpPr>
        <p:spPr>
          <a:xfrm>
            <a:off x="697895" y="369731"/>
            <a:ext cx="11353800" cy="886397"/>
          </a:xfrm>
          <a:prstGeom prst="rect">
            <a:avLst/>
          </a:prstGeom>
          <a:noFill/>
        </p:spPr>
        <p:txBody>
          <a:bodyPr wrap="square" rtlCol="0">
            <a:spAutoFit/>
          </a:bodyPr>
          <a:lstStyle/>
          <a:p>
            <a:pPr marL="0" indent="0" algn="ctr">
              <a:lnSpc>
                <a:spcPct val="120000"/>
              </a:lnSpc>
              <a:spcBef>
                <a:spcPts val="0"/>
              </a:spcBef>
              <a:spcAft>
                <a:spcPts val="0"/>
              </a:spcAft>
              <a:buNone/>
            </a:pPr>
            <a:r>
              <a:rPr lang="en-CA" sz="2800" dirty="0">
                <a:latin typeface="Bernard MT Condensed" panose="02050806060905020404" pitchFamily="18" charset="0"/>
              </a:rPr>
              <a:t>Description of Dataset and Variables</a:t>
            </a:r>
          </a:p>
          <a:p>
            <a:r>
              <a:rPr lang="en-CA" dirty="0"/>
              <a:t> </a:t>
            </a:r>
          </a:p>
        </p:txBody>
      </p:sp>
      <p:sp>
        <p:nvSpPr>
          <p:cNvPr id="2" name="TextBox 1">
            <a:extLst>
              <a:ext uri="{FF2B5EF4-FFF2-40B4-BE49-F238E27FC236}">
                <a16:creationId xmlns:a16="http://schemas.microsoft.com/office/drawing/2014/main" id="{A353CE49-BD71-6BDA-3CDA-03D77FBC4416}"/>
              </a:ext>
            </a:extLst>
          </p:cNvPr>
          <p:cNvSpPr txBox="1"/>
          <p:nvPr/>
        </p:nvSpPr>
        <p:spPr>
          <a:xfrm>
            <a:off x="697895" y="907423"/>
            <a:ext cx="10758196" cy="5318379"/>
          </a:xfrm>
          <a:prstGeom prst="rect">
            <a:avLst/>
          </a:prstGeom>
          <a:noFill/>
        </p:spPr>
        <p:txBody>
          <a:bodyPr wrap="square" rtlCol="0">
            <a:spAutoFit/>
          </a:bodyPr>
          <a:lstStyle/>
          <a:p>
            <a:pPr marL="285750" indent="-285750">
              <a:buFont typeface="Wingdings" panose="05000000000000000000" pitchFamily="2" charset="2"/>
              <a:buChar char="Ø"/>
            </a:pPr>
            <a:endParaRPr lang="en-CA" dirty="0"/>
          </a:p>
          <a:p>
            <a:pPr marL="285750" indent="-285750">
              <a:buFont typeface="Wingdings" panose="05000000000000000000" pitchFamily="2" charset="2"/>
              <a:buChar char="Ø"/>
            </a:pPr>
            <a:endParaRPr lang="en-CA" dirty="0"/>
          </a:p>
          <a:p>
            <a:pPr>
              <a:lnSpc>
                <a:spcPct val="120000"/>
              </a:lnSpc>
            </a:pPr>
            <a:r>
              <a:rPr lang="en-US" sz="1400" b="0" i="0" u="none" strike="noStrike" baseline="0" dirty="0">
                <a:latin typeface="Calibri" panose="020F0502020204030204" pitchFamily="34" charset="0"/>
              </a:rPr>
              <a:t>The CRM data of a wireless company is for 2 years from Jan 1999 to Jan 2001.</a:t>
            </a:r>
            <a:r>
              <a:rPr lang="en-US" sz="1400" b="0" i="0" dirty="0">
                <a:effectLst/>
                <a:latin typeface="Söhne"/>
              </a:rPr>
              <a:t> The dataset will be used  for analyses related to customer behavior, sales performance, and account management</a:t>
            </a:r>
          </a:p>
          <a:p>
            <a:pPr>
              <a:lnSpc>
                <a:spcPct val="120000"/>
              </a:lnSpc>
            </a:pPr>
            <a:endParaRPr lang="en-CA" sz="1400" u="sng" dirty="0"/>
          </a:p>
          <a:p>
            <a:pPr>
              <a:lnSpc>
                <a:spcPct val="120000"/>
              </a:lnSpc>
            </a:pPr>
            <a:endParaRPr lang="en-CA" sz="1400" u="sng" dirty="0"/>
          </a:p>
          <a:p>
            <a:pPr>
              <a:lnSpc>
                <a:spcPct val="120000"/>
              </a:lnSpc>
            </a:pPr>
            <a:r>
              <a:rPr lang="en-CA" sz="1400" u="sng" dirty="0"/>
              <a:t>Interpretation of the columns:</a:t>
            </a:r>
          </a:p>
          <a:p>
            <a:pPr>
              <a:lnSpc>
                <a:spcPct val="120000"/>
              </a:lnSpc>
            </a:pPr>
            <a:endParaRPr lang="en-CA" sz="1400" u="sng" dirty="0"/>
          </a:p>
          <a:p>
            <a:pPr marL="36000" algn="l">
              <a:lnSpc>
                <a:spcPct val="120000"/>
              </a:lnSpc>
              <a:spcBef>
                <a:spcPts val="0"/>
              </a:spcBef>
              <a:spcAft>
                <a:spcPts val="0"/>
              </a:spcAft>
              <a:buFont typeface="+mj-lt"/>
              <a:buAutoNum type="arabicPeriod"/>
            </a:pPr>
            <a:r>
              <a:rPr lang="en-US" sz="1400" b="1" i="0" dirty="0">
                <a:effectLst/>
                <a:latin typeface="Söhne"/>
              </a:rPr>
              <a:t>Obs:</a:t>
            </a:r>
            <a:r>
              <a:rPr lang="en-US" sz="1400" b="0" i="0" dirty="0">
                <a:effectLst/>
                <a:latin typeface="Söhne"/>
              </a:rPr>
              <a:t> </a:t>
            </a:r>
            <a:r>
              <a:rPr lang="en-US" sz="1400" b="0" i="0" dirty="0">
                <a:solidFill>
                  <a:srgbClr val="374151"/>
                </a:solidFill>
                <a:effectLst/>
                <a:latin typeface="Söhne"/>
              </a:rPr>
              <a:t>Observation number or index.</a:t>
            </a:r>
          </a:p>
          <a:p>
            <a:pPr marL="36000" algn="l">
              <a:lnSpc>
                <a:spcPct val="120000"/>
              </a:lnSpc>
              <a:spcBef>
                <a:spcPts val="0"/>
              </a:spcBef>
              <a:spcAft>
                <a:spcPts val="0"/>
              </a:spcAft>
              <a:buFont typeface="+mj-lt"/>
              <a:buAutoNum type="arabicPeriod"/>
            </a:pPr>
            <a:r>
              <a:rPr lang="en-CA" sz="1400" b="1" dirty="0">
                <a:latin typeface="Söhne"/>
              </a:rPr>
              <a:t>A</a:t>
            </a:r>
            <a:r>
              <a:rPr lang="en-CA" sz="1400" b="1" i="0" dirty="0">
                <a:effectLst/>
                <a:latin typeface="Söhne"/>
              </a:rPr>
              <a:t>cctno (Account Number)</a:t>
            </a:r>
            <a:r>
              <a:rPr lang="en-US" sz="1400" b="1" i="0" dirty="0">
                <a:solidFill>
                  <a:srgbClr val="374151"/>
                </a:solidFill>
                <a:effectLst/>
                <a:latin typeface="Söhne"/>
              </a:rPr>
              <a:t>:</a:t>
            </a:r>
            <a:r>
              <a:rPr lang="en-US" sz="1400" b="0" i="0" dirty="0">
                <a:solidFill>
                  <a:srgbClr val="374151"/>
                </a:solidFill>
                <a:effectLst/>
                <a:latin typeface="Söhne"/>
              </a:rPr>
              <a:t> Unique identifier for each account.</a:t>
            </a:r>
          </a:p>
          <a:p>
            <a:pPr marL="36000" algn="l">
              <a:lnSpc>
                <a:spcPct val="120000"/>
              </a:lnSpc>
              <a:spcBef>
                <a:spcPts val="0"/>
              </a:spcBef>
              <a:spcAft>
                <a:spcPts val="0"/>
              </a:spcAft>
              <a:buFont typeface="+mj-lt"/>
              <a:buAutoNum type="arabicPeriod"/>
            </a:pPr>
            <a:r>
              <a:rPr lang="en-CA" sz="1400" b="1" dirty="0">
                <a:latin typeface="Söhne"/>
              </a:rPr>
              <a:t>A</a:t>
            </a:r>
            <a:r>
              <a:rPr lang="en-CA" sz="1400" b="1" i="0" dirty="0">
                <a:effectLst/>
                <a:latin typeface="Söhne"/>
              </a:rPr>
              <a:t>ctdt (Activation Date)</a:t>
            </a:r>
            <a:r>
              <a:rPr lang="en-US" sz="1400" b="1" i="0" dirty="0">
                <a:solidFill>
                  <a:srgbClr val="374151"/>
                </a:solidFill>
                <a:effectLst/>
                <a:latin typeface="Söhne"/>
              </a:rPr>
              <a:t>:</a:t>
            </a:r>
            <a:r>
              <a:rPr lang="en-US" sz="1400" b="0" i="0" dirty="0">
                <a:solidFill>
                  <a:srgbClr val="374151"/>
                </a:solidFill>
                <a:effectLst/>
                <a:latin typeface="Söhne"/>
              </a:rPr>
              <a:t> Date when the account was activated.</a:t>
            </a:r>
          </a:p>
          <a:p>
            <a:pPr marL="36000" algn="l">
              <a:lnSpc>
                <a:spcPct val="120000"/>
              </a:lnSpc>
              <a:spcBef>
                <a:spcPts val="0"/>
              </a:spcBef>
              <a:spcAft>
                <a:spcPts val="0"/>
              </a:spcAft>
              <a:buFont typeface="+mj-lt"/>
              <a:buAutoNum type="arabicPeriod"/>
            </a:pPr>
            <a:r>
              <a:rPr lang="en-CA" sz="1400" b="1" dirty="0">
                <a:latin typeface="Söhne"/>
              </a:rPr>
              <a:t>D</a:t>
            </a:r>
            <a:r>
              <a:rPr lang="en-CA" sz="1400" b="1" i="0" dirty="0">
                <a:effectLst/>
                <a:latin typeface="Söhne"/>
              </a:rPr>
              <a:t>eactdt (Deactivation Date)</a:t>
            </a:r>
            <a:r>
              <a:rPr lang="en-US" sz="1400" b="1" i="0" dirty="0">
                <a:solidFill>
                  <a:srgbClr val="374151"/>
                </a:solidFill>
                <a:effectLst/>
                <a:latin typeface="Söhne"/>
              </a:rPr>
              <a:t>:</a:t>
            </a:r>
            <a:r>
              <a:rPr lang="en-US" sz="1400" b="0" i="0" dirty="0">
                <a:solidFill>
                  <a:srgbClr val="374151"/>
                </a:solidFill>
                <a:effectLst/>
                <a:latin typeface="Söhne"/>
              </a:rPr>
              <a:t> Date when the account was deactivated. If the account is still active, this field may contain a dot or be empty.</a:t>
            </a:r>
          </a:p>
          <a:p>
            <a:pPr marL="36000" algn="l">
              <a:lnSpc>
                <a:spcPct val="120000"/>
              </a:lnSpc>
              <a:spcBef>
                <a:spcPts val="0"/>
              </a:spcBef>
              <a:spcAft>
                <a:spcPts val="0"/>
              </a:spcAft>
              <a:buFont typeface="+mj-lt"/>
              <a:buAutoNum type="arabicPeriod"/>
            </a:pPr>
            <a:r>
              <a:rPr lang="en-CA" sz="1400" b="1" dirty="0">
                <a:latin typeface="Söhne"/>
              </a:rPr>
              <a:t>D</a:t>
            </a:r>
            <a:r>
              <a:rPr lang="en-CA" sz="1400" b="1" i="0" dirty="0">
                <a:effectLst/>
                <a:latin typeface="Söhne"/>
              </a:rPr>
              <a:t>eactreason (Deactivation Reason)</a:t>
            </a:r>
            <a:r>
              <a:rPr lang="en-US" sz="1400" b="1" i="0" dirty="0">
                <a:solidFill>
                  <a:srgbClr val="374151"/>
                </a:solidFill>
                <a:effectLst/>
                <a:latin typeface="Söhne"/>
              </a:rPr>
              <a:t>:</a:t>
            </a:r>
            <a:r>
              <a:rPr lang="en-US" sz="1400" b="0" i="0" dirty="0">
                <a:solidFill>
                  <a:srgbClr val="374151"/>
                </a:solidFill>
                <a:effectLst/>
                <a:latin typeface="Söhne"/>
              </a:rPr>
              <a:t> Reason for deactivation (e.g., "NEED," "MOVE"). </a:t>
            </a:r>
          </a:p>
          <a:p>
            <a:pPr marL="36000" algn="l">
              <a:lnSpc>
                <a:spcPct val="120000"/>
              </a:lnSpc>
              <a:spcBef>
                <a:spcPts val="0"/>
              </a:spcBef>
              <a:spcAft>
                <a:spcPts val="0"/>
              </a:spcAft>
              <a:buFont typeface="+mj-lt"/>
              <a:buAutoNum type="arabicPeriod"/>
            </a:pPr>
            <a:r>
              <a:rPr lang="en-US" sz="1400" b="1" dirty="0">
                <a:latin typeface="Söhne"/>
              </a:rPr>
              <a:t>G</a:t>
            </a:r>
            <a:r>
              <a:rPr lang="en-US" sz="1400" b="1" i="0" dirty="0">
                <a:effectLst/>
                <a:latin typeface="Söhne"/>
              </a:rPr>
              <a:t>oodcredit:</a:t>
            </a:r>
            <a:r>
              <a:rPr lang="en-US" sz="1400" b="0" i="0" dirty="0">
                <a:effectLst/>
                <a:latin typeface="Söhne"/>
              </a:rPr>
              <a:t> </a:t>
            </a:r>
            <a:r>
              <a:rPr lang="en-US" sz="1400" b="0" i="0" dirty="0">
                <a:solidFill>
                  <a:srgbClr val="374151"/>
                </a:solidFill>
                <a:effectLst/>
                <a:latin typeface="Söhne"/>
              </a:rPr>
              <a:t>Indicator for good credit (0 or 1).</a:t>
            </a:r>
          </a:p>
          <a:p>
            <a:pPr marL="36000" algn="l">
              <a:lnSpc>
                <a:spcPct val="120000"/>
              </a:lnSpc>
              <a:spcBef>
                <a:spcPts val="0"/>
              </a:spcBef>
              <a:spcAft>
                <a:spcPts val="0"/>
              </a:spcAft>
              <a:buFont typeface="+mj-lt"/>
              <a:buAutoNum type="arabicPeriod"/>
            </a:pPr>
            <a:r>
              <a:rPr lang="en-CA" sz="1400" b="1" dirty="0">
                <a:latin typeface="Söhne"/>
              </a:rPr>
              <a:t>R</a:t>
            </a:r>
            <a:r>
              <a:rPr lang="en-CA" sz="1400" b="1" i="0" dirty="0">
                <a:effectLst/>
                <a:latin typeface="Söhne"/>
              </a:rPr>
              <a:t>ateplan (Rate Plan)</a:t>
            </a:r>
            <a:r>
              <a:rPr lang="en-US" sz="1400" b="1" i="0" dirty="0">
                <a:solidFill>
                  <a:srgbClr val="374151"/>
                </a:solidFill>
                <a:effectLst/>
                <a:latin typeface="Söhne"/>
              </a:rPr>
              <a:t>:</a:t>
            </a:r>
            <a:r>
              <a:rPr lang="en-US" sz="1400" b="0" i="0" dirty="0">
                <a:solidFill>
                  <a:srgbClr val="374151"/>
                </a:solidFill>
                <a:effectLst/>
                <a:latin typeface="Söhne"/>
              </a:rPr>
              <a:t> Rate plan identifier.</a:t>
            </a:r>
          </a:p>
          <a:p>
            <a:pPr marL="36000" algn="l">
              <a:lnSpc>
                <a:spcPct val="120000"/>
              </a:lnSpc>
              <a:spcBef>
                <a:spcPts val="0"/>
              </a:spcBef>
              <a:spcAft>
                <a:spcPts val="0"/>
              </a:spcAft>
              <a:buFont typeface="+mj-lt"/>
              <a:buAutoNum type="arabicPeriod"/>
            </a:pPr>
            <a:r>
              <a:rPr lang="en-CA" sz="1400" b="1" dirty="0">
                <a:latin typeface="Söhne"/>
              </a:rPr>
              <a:t>D</a:t>
            </a:r>
            <a:r>
              <a:rPr lang="en-CA" sz="1400" b="1" i="0" dirty="0">
                <a:effectLst/>
                <a:latin typeface="Söhne"/>
              </a:rPr>
              <a:t>ealertype (Dealer Type)</a:t>
            </a:r>
            <a:r>
              <a:rPr lang="en-US" sz="1400" b="1" i="0" dirty="0">
                <a:solidFill>
                  <a:srgbClr val="374151"/>
                </a:solidFill>
                <a:effectLst/>
                <a:latin typeface="Söhne"/>
              </a:rPr>
              <a:t>:</a:t>
            </a:r>
            <a:r>
              <a:rPr lang="en-US" sz="1400" b="0" i="0" dirty="0">
                <a:solidFill>
                  <a:srgbClr val="374151"/>
                </a:solidFill>
                <a:effectLst/>
                <a:latin typeface="Söhne"/>
              </a:rPr>
              <a:t> Dealer type identifier.</a:t>
            </a:r>
          </a:p>
          <a:p>
            <a:pPr marL="36000" algn="l">
              <a:lnSpc>
                <a:spcPct val="120000"/>
              </a:lnSpc>
              <a:spcBef>
                <a:spcPts val="0"/>
              </a:spcBef>
              <a:spcAft>
                <a:spcPts val="0"/>
              </a:spcAft>
              <a:buFont typeface="+mj-lt"/>
              <a:buAutoNum type="arabicPeriod"/>
            </a:pPr>
            <a:r>
              <a:rPr lang="en-US" sz="1400" b="1" i="0" dirty="0">
                <a:effectLst/>
                <a:latin typeface="Söhne"/>
              </a:rPr>
              <a:t>AGE:</a:t>
            </a:r>
            <a:r>
              <a:rPr lang="en-US" sz="1400" b="0" i="0" dirty="0">
                <a:effectLst/>
                <a:latin typeface="Söhne"/>
              </a:rPr>
              <a:t> </a:t>
            </a:r>
            <a:r>
              <a:rPr lang="en-US" sz="1400" b="0" i="0" dirty="0">
                <a:solidFill>
                  <a:srgbClr val="374151"/>
                </a:solidFill>
                <a:effectLst/>
                <a:latin typeface="Söhne"/>
              </a:rPr>
              <a:t>Age of the account holder.</a:t>
            </a:r>
          </a:p>
          <a:p>
            <a:pPr marL="36000" algn="l">
              <a:lnSpc>
                <a:spcPct val="120000"/>
              </a:lnSpc>
              <a:spcBef>
                <a:spcPts val="0"/>
              </a:spcBef>
              <a:spcAft>
                <a:spcPts val="0"/>
              </a:spcAft>
              <a:buFont typeface="+mj-lt"/>
              <a:buAutoNum type="arabicPeriod"/>
            </a:pPr>
            <a:r>
              <a:rPr lang="en-US" sz="1400" b="1" i="0" dirty="0">
                <a:effectLst/>
                <a:latin typeface="Söhne"/>
              </a:rPr>
              <a:t>Province:</a:t>
            </a:r>
            <a:r>
              <a:rPr lang="en-US" sz="1400" b="0" i="0" dirty="0">
                <a:effectLst/>
                <a:latin typeface="Söhne"/>
              </a:rPr>
              <a:t> </a:t>
            </a:r>
            <a:r>
              <a:rPr lang="en-US" sz="1400" b="0" i="0" dirty="0">
                <a:solidFill>
                  <a:srgbClr val="374151"/>
                </a:solidFill>
                <a:effectLst/>
                <a:latin typeface="Söhne"/>
              </a:rPr>
              <a:t>Province where the account is located.</a:t>
            </a:r>
          </a:p>
          <a:p>
            <a:pPr>
              <a:lnSpc>
                <a:spcPct val="120000"/>
              </a:lnSpc>
            </a:pPr>
            <a:r>
              <a:rPr lang="en-US" sz="1400" b="1" i="0" dirty="0">
                <a:solidFill>
                  <a:srgbClr val="374151"/>
                </a:solidFill>
                <a:effectLst/>
                <a:latin typeface="Söhne"/>
              </a:rPr>
              <a:t>11.</a:t>
            </a:r>
            <a:r>
              <a:rPr lang="en-US" sz="1400" b="1" i="0" dirty="0">
                <a:effectLst/>
                <a:latin typeface="Söhne"/>
              </a:rPr>
              <a:t>Sales:</a:t>
            </a:r>
            <a:r>
              <a:rPr lang="en-US" sz="1400" b="0" i="0" dirty="0">
                <a:effectLst/>
                <a:latin typeface="Söhne"/>
              </a:rPr>
              <a:t> </a:t>
            </a:r>
            <a:r>
              <a:rPr lang="en-US" sz="1400" dirty="0">
                <a:solidFill>
                  <a:srgbClr val="374151"/>
                </a:solidFill>
                <a:latin typeface="Söhne"/>
              </a:rPr>
              <a:t>The amount of sales to a customer. </a:t>
            </a:r>
            <a:endParaRPr lang="en-CA" sz="1400" dirty="0">
              <a:solidFill>
                <a:srgbClr val="374151"/>
              </a:solidFill>
              <a:latin typeface="Söhne"/>
            </a:endParaRPr>
          </a:p>
          <a:p>
            <a:endParaRPr lang="en-CA" dirty="0"/>
          </a:p>
        </p:txBody>
      </p:sp>
    </p:spTree>
    <p:extLst>
      <p:ext uri="{BB962C8B-B14F-4D97-AF65-F5344CB8AC3E}">
        <p14:creationId xmlns:p14="http://schemas.microsoft.com/office/powerpoint/2010/main" val="109998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6928CA-8021-075B-AC0A-42B260313890}"/>
              </a:ext>
            </a:extLst>
          </p:cNvPr>
          <p:cNvSpPr txBox="1"/>
          <p:nvPr/>
        </p:nvSpPr>
        <p:spPr>
          <a:xfrm>
            <a:off x="1456266" y="609600"/>
            <a:ext cx="9448801" cy="2308324"/>
          </a:xfrm>
          <a:prstGeom prst="rect">
            <a:avLst/>
          </a:prstGeom>
          <a:noFill/>
        </p:spPr>
        <p:txBody>
          <a:bodyPr wrap="square" rtlCol="0">
            <a:spAutoFit/>
          </a:bodyPr>
          <a:lstStyle/>
          <a:p>
            <a:pPr algn="ctr"/>
            <a:r>
              <a:rPr lang="en-CA" b="1" u="sng" dirty="0"/>
              <a:t>Importing dataset in SAS </a:t>
            </a:r>
          </a:p>
          <a:p>
            <a:endParaRPr lang="en-CA" dirty="0"/>
          </a:p>
          <a:p>
            <a:r>
              <a:rPr lang="en-CA" sz="900" dirty="0">
                <a:solidFill>
                  <a:srgbClr val="0000FF"/>
                </a:solidFill>
                <a:latin typeface="Courier New" panose="02070309020205020404" pitchFamily="49" charset="0"/>
              </a:rPr>
              <a:t>Title </a:t>
            </a:r>
            <a:r>
              <a:rPr lang="en-CA" sz="900" dirty="0">
                <a:solidFill>
                  <a:srgbClr val="800080"/>
                </a:solidFill>
                <a:latin typeface="Courier New" panose="02070309020205020404" pitchFamily="49" charset="0"/>
              </a:rPr>
              <a:t>’Telecom Customers Dataset'</a:t>
            </a:r>
            <a:r>
              <a:rPr lang="en-CA" sz="900" dirty="0">
                <a:solidFill>
                  <a:srgbClr val="000000"/>
                </a:solidFill>
                <a:latin typeface="Courier New" panose="02070309020205020404" pitchFamily="49" charset="0"/>
              </a:rPr>
              <a:t>;</a:t>
            </a:r>
          </a:p>
          <a:p>
            <a:r>
              <a:rPr lang="en-CA" sz="900" b="1" dirty="0">
                <a:solidFill>
                  <a:srgbClr val="000080"/>
                </a:solidFill>
                <a:latin typeface="Courier New" panose="02070309020205020404" pitchFamily="49" charset="0"/>
              </a:rPr>
              <a:t>DATA</a:t>
            </a:r>
            <a:r>
              <a:rPr lang="en-CA" sz="900" b="0" dirty="0">
                <a:solidFill>
                  <a:srgbClr val="000000"/>
                </a:solidFill>
                <a:latin typeface="Courier New" panose="02070309020205020404" pitchFamily="49" charset="0"/>
              </a:rPr>
              <a:t> Telecom.nwf;</a:t>
            </a:r>
          </a:p>
          <a:p>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INFILE</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'C:\Users\16479\Desktop\Data Science\ASP-ADVANCE SAS PROGRAMMING\New_Wireless_Fixed.txt'</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DLM</a:t>
            </a:r>
            <a:r>
              <a:rPr lang="en-CA" sz="900" b="0" dirty="0">
                <a:solidFill>
                  <a:srgbClr val="000000"/>
                </a:solidFill>
                <a:latin typeface="Courier New" panose="02070309020205020404" pitchFamily="49" charset="0"/>
              </a:rPr>
              <a:t> = </a:t>
            </a:r>
            <a:r>
              <a:rPr lang="en-CA" sz="900" b="0" dirty="0">
                <a:solidFill>
                  <a:srgbClr val="800080"/>
                </a:solidFill>
                <a:latin typeface="Courier New" panose="02070309020205020404" pitchFamily="49" charset="0"/>
              </a:rPr>
              <a:t>' '</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TRUNCOVER</a:t>
            </a:r>
            <a:r>
              <a:rPr lang="en-CA" sz="900" b="0" dirty="0">
                <a:solidFill>
                  <a:srgbClr val="000000"/>
                </a:solidFill>
                <a:latin typeface="Courier New" panose="02070309020205020404" pitchFamily="49" charset="0"/>
              </a:rPr>
              <a:t>;</a:t>
            </a:r>
          </a:p>
          <a:p>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INPUT</a:t>
            </a: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1</a:t>
            </a:r>
            <a:r>
              <a:rPr lang="en-CA" sz="900" b="0" dirty="0">
                <a:solidFill>
                  <a:srgbClr val="000000"/>
                </a:solidFill>
                <a:latin typeface="Courier New" panose="02070309020205020404" pitchFamily="49" charset="0"/>
              </a:rPr>
              <a:t> Acctno </a:t>
            </a:r>
            <a:r>
              <a:rPr lang="en-CA" sz="900" b="0" dirty="0">
                <a:solidFill>
                  <a:srgbClr val="008080"/>
                </a:solidFill>
                <a:latin typeface="Courier New" panose="02070309020205020404" pitchFamily="49" charset="0"/>
              </a:rPr>
              <a:t>$13.</a:t>
            </a:r>
            <a:r>
              <a:rPr lang="en-CA" sz="900" b="0" dirty="0">
                <a:solidFill>
                  <a:srgbClr val="000000"/>
                </a:solidFill>
                <a:latin typeface="Courier New" panose="02070309020205020404" pitchFamily="49" charset="0"/>
              </a:rPr>
              <a:t> @ </a:t>
            </a:r>
            <a:r>
              <a:rPr lang="en-CA" sz="900" b="1" dirty="0">
                <a:solidFill>
                  <a:srgbClr val="008080"/>
                </a:solidFill>
                <a:latin typeface="Courier New" panose="02070309020205020404" pitchFamily="49" charset="0"/>
              </a:rPr>
              <a:t>15</a:t>
            </a:r>
            <a:r>
              <a:rPr lang="en-CA" sz="900" b="0" dirty="0">
                <a:solidFill>
                  <a:srgbClr val="000000"/>
                </a:solidFill>
                <a:latin typeface="Courier New" panose="02070309020205020404" pitchFamily="49" charset="0"/>
              </a:rPr>
              <a:t> Actdt </a:t>
            </a:r>
            <a:r>
              <a:rPr lang="en-CA" sz="900" b="0" dirty="0">
                <a:solidFill>
                  <a:srgbClr val="008080"/>
                </a:solidFill>
                <a:latin typeface="Courier New" panose="02070309020205020404" pitchFamily="49" charset="0"/>
              </a:rPr>
              <a:t>MMDDYY10.</a:t>
            </a:r>
            <a:r>
              <a:rPr lang="en-CA" sz="900" b="0" dirty="0">
                <a:solidFill>
                  <a:srgbClr val="000000"/>
                </a:solidFill>
                <a:latin typeface="Courier New" panose="02070309020205020404" pitchFamily="49" charset="0"/>
              </a:rPr>
              <a:t> @ </a:t>
            </a:r>
            <a:r>
              <a:rPr lang="en-CA" sz="900" b="1" dirty="0">
                <a:solidFill>
                  <a:srgbClr val="008080"/>
                </a:solidFill>
                <a:latin typeface="Courier New" panose="02070309020205020404" pitchFamily="49" charset="0"/>
              </a:rPr>
              <a:t>26</a:t>
            </a:r>
            <a:r>
              <a:rPr lang="en-CA" sz="900" b="0" dirty="0">
                <a:solidFill>
                  <a:srgbClr val="000000"/>
                </a:solidFill>
                <a:latin typeface="Courier New" panose="02070309020205020404" pitchFamily="49" charset="0"/>
              </a:rPr>
              <a:t> Deactdt </a:t>
            </a:r>
            <a:r>
              <a:rPr lang="en-CA" sz="900" b="0" dirty="0">
                <a:solidFill>
                  <a:srgbClr val="008080"/>
                </a:solidFill>
                <a:latin typeface="Courier New" panose="02070309020205020404" pitchFamily="49" charset="0"/>
              </a:rPr>
              <a:t>MMDDYY10.</a:t>
            </a: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41</a:t>
            </a:r>
            <a:r>
              <a:rPr lang="en-CA" sz="900" b="0" dirty="0">
                <a:solidFill>
                  <a:srgbClr val="000000"/>
                </a:solidFill>
                <a:latin typeface="Courier New" panose="02070309020205020404" pitchFamily="49" charset="0"/>
              </a:rPr>
              <a:t> DeactReason </a:t>
            </a:r>
            <a:r>
              <a:rPr lang="en-CA" sz="900" b="0" dirty="0">
                <a:solidFill>
                  <a:srgbClr val="008080"/>
                </a:solidFill>
                <a:latin typeface="Courier New" panose="02070309020205020404" pitchFamily="49" charset="0"/>
              </a:rPr>
              <a:t>$4.</a:t>
            </a: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53</a:t>
            </a:r>
            <a:r>
              <a:rPr lang="en-CA" sz="900" b="0" dirty="0">
                <a:solidFill>
                  <a:srgbClr val="000000"/>
                </a:solidFill>
                <a:latin typeface="Courier New" panose="02070309020205020404" pitchFamily="49" charset="0"/>
              </a:rPr>
              <a:t> GoodCredit </a:t>
            </a:r>
            <a:r>
              <a:rPr lang="en-CA" sz="900" b="1" dirty="0">
                <a:solidFill>
                  <a:srgbClr val="008080"/>
                </a:solidFill>
                <a:latin typeface="Courier New" panose="02070309020205020404" pitchFamily="49" charset="0"/>
              </a:rPr>
              <a:t>1.</a:t>
            </a: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62</a:t>
            </a:r>
            <a:r>
              <a:rPr lang="en-CA" sz="900" b="0" dirty="0">
                <a:solidFill>
                  <a:srgbClr val="000000"/>
                </a:solidFill>
                <a:latin typeface="Courier New" panose="02070309020205020404" pitchFamily="49" charset="0"/>
              </a:rPr>
              <a:t> RatePlan </a:t>
            </a:r>
            <a:r>
              <a:rPr lang="en-CA" sz="900" b="1" dirty="0">
                <a:solidFill>
                  <a:srgbClr val="008080"/>
                </a:solidFill>
                <a:latin typeface="Courier New" panose="02070309020205020404" pitchFamily="49" charset="0"/>
              </a:rPr>
              <a:t>1.</a:t>
            </a: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65</a:t>
            </a:r>
            <a:r>
              <a:rPr lang="en-CA" sz="900" b="0" dirty="0">
                <a:solidFill>
                  <a:srgbClr val="000000"/>
                </a:solidFill>
                <a:latin typeface="Courier New" panose="02070309020205020404" pitchFamily="49" charset="0"/>
              </a:rPr>
              <a:t>    DealerType </a:t>
            </a:r>
            <a:r>
              <a:rPr lang="en-CA" sz="900" b="0" dirty="0">
                <a:solidFill>
                  <a:srgbClr val="008080"/>
                </a:solidFill>
                <a:latin typeface="Courier New" panose="02070309020205020404" pitchFamily="49" charset="0"/>
              </a:rPr>
              <a:t>$2.</a:t>
            </a: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74</a:t>
            </a:r>
            <a:r>
              <a:rPr lang="en-CA" sz="900" b="0" dirty="0">
                <a:solidFill>
                  <a:srgbClr val="000000"/>
                </a:solidFill>
                <a:latin typeface="Courier New" panose="02070309020205020404" pitchFamily="49" charset="0"/>
              </a:rPr>
              <a:t> Age </a:t>
            </a:r>
            <a:r>
              <a:rPr lang="en-CA" sz="900" b="1" dirty="0">
                <a:solidFill>
                  <a:srgbClr val="008080"/>
                </a:solidFill>
                <a:latin typeface="Courier New" panose="02070309020205020404" pitchFamily="49" charset="0"/>
              </a:rPr>
              <a:t>2.</a:t>
            </a:r>
            <a:r>
              <a:rPr lang="en-CA" sz="900" b="0" dirty="0">
                <a:solidFill>
                  <a:srgbClr val="000000"/>
                </a:solidFill>
                <a:latin typeface="Courier New" panose="02070309020205020404" pitchFamily="49" charset="0"/>
              </a:rPr>
              <a:t> @ </a:t>
            </a:r>
            <a:r>
              <a:rPr lang="en-CA" sz="900" b="1" dirty="0">
                <a:solidFill>
                  <a:srgbClr val="008080"/>
                </a:solidFill>
                <a:latin typeface="Courier New" panose="02070309020205020404" pitchFamily="49" charset="0"/>
              </a:rPr>
              <a:t>80</a:t>
            </a:r>
            <a:r>
              <a:rPr lang="en-CA" sz="900" b="0" dirty="0">
                <a:solidFill>
                  <a:srgbClr val="000000"/>
                </a:solidFill>
                <a:latin typeface="Courier New" panose="02070309020205020404" pitchFamily="49" charset="0"/>
              </a:rPr>
              <a:t> Province </a:t>
            </a:r>
            <a:r>
              <a:rPr lang="en-CA" sz="900" b="0" dirty="0">
                <a:solidFill>
                  <a:srgbClr val="008080"/>
                </a:solidFill>
                <a:latin typeface="Courier New" panose="02070309020205020404" pitchFamily="49" charset="0"/>
              </a:rPr>
              <a:t>$2.</a:t>
            </a:r>
            <a:r>
              <a:rPr lang="en-CA" sz="900" b="0" dirty="0">
                <a:solidFill>
                  <a:srgbClr val="000000"/>
                </a:solidFill>
                <a:latin typeface="Courier New" panose="02070309020205020404" pitchFamily="49" charset="0"/>
              </a:rPr>
              <a:t> Sales </a:t>
            </a:r>
            <a:r>
              <a:rPr lang="en-CA" sz="900" b="0" dirty="0">
                <a:solidFill>
                  <a:srgbClr val="008080"/>
                </a:solidFill>
                <a:latin typeface="Courier New" panose="02070309020205020404" pitchFamily="49" charset="0"/>
              </a:rPr>
              <a:t>DOLLAR10.2</a:t>
            </a:r>
            <a:r>
              <a:rPr lang="en-CA" sz="900" b="0" dirty="0">
                <a:solidFill>
                  <a:srgbClr val="000000"/>
                </a:solidFill>
                <a:latin typeface="Courier New" panose="02070309020205020404" pitchFamily="49" charset="0"/>
              </a:rPr>
              <a:t> ;</a:t>
            </a:r>
          </a:p>
          <a:p>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FORMAT</a:t>
            </a:r>
            <a:r>
              <a:rPr lang="en-US" sz="900" b="0" dirty="0">
                <a:solidFill>
                  <a:srgbClr val="000000"/>
                </a:solidFill>
                <a:latin typeface="Courier New" panose="02070309020205020404" pitchFamily="49" charset="0"/>
              </a:rPr>
              <a:t> Actdt Deactdt </a:t>
            </a:r>
            <a:r>
              <a:rPr lang="en-US" sz="900" b="0" dirty="0">
                <a:solidFill>
                  <a:srgbClr val="008080"/>
                </a:solidFill>
                <a:latin typeface="Courier New" panose="02070309020205020404" pitchFamily="49" charset="0"/>
              </a:rPr>
              <a:t>MMDDYY10.</a:t>
            </a:r>
            <a:r>
              <a:rPr lang="en-US" sz="900" b="0" dirty="0">
                <a:solidFill>
                  <a:srgbClr val="000000"/>
                </a:solidFill>
                <a:latin typeface="Courier New" panose="02070309020205020404" pitchFamily="49" charset="0"/>
              </a:rPr>
              <a:t> SALES </a:t>
            </a:r>
            <a:r>
              <a:rPr lang="en-US" sz="900" b="0" dirty="0">
                <a:solidFill>
                  <a:srgbClr val="008080"/>
                </a:solidFill>
                <a:latin typeface="Courier New" panose="02070309020205020404" pitchFamily="49" charset="0"/>
              </a:rPr>
              <a:t>DOLLAR10.2</a:t>
            </a:r>
            <a:r>
              <a:rPr lang="en-US" sz="900" b="0" dirty="0">
                <a:solidFill>
                  <a:srgbClr val="000000"/>
                </a:solidFill>
                <a:latin typeface="Courier New" panose="02070309020205020404" pitchFamily="49" charset="0"/>
              </a:rPr>
              <a:t>;</a:t>
            </a:r>
          </a:p>
          <a:p>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endParaRPr lang="en-CA" sz="900" b="0" dirty="0">
              <a:solidFill>
                <a:srgbClr val="000000"/>
              </a:solidFill>
              <a:latin typeface="Courier New" panose="02070309020205020404" pitchFamily="49" charset="0"/>
            </a:endParaRPr>
          </a:p>
          <a:p>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print</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data</a:t>
            </a:r>
            <a:r>
              <a:rPr lang="en-CA" sz="900" b="0" dirty="0">
                <a:solidFill>
                  <a:srgbClr val="000000"/>
                </a:solidFill>
                <a:latin typeface="Courier New" panose="02070309020205020404" pitchFamily="49" charset="0"/>
              </a:rPr>
              <a:t> = Telecom.nwf ( </a:t>
            </a:r>
            <a:r>
              <a:rPr lang="en-CA" sz="900" b="0" dirty="0">
                <a:solidFill>
                  <a:srgbClr val="0000FF"/>
                </a:solidFill>
                <a:latin typeface="Courier New" panose="02070309020205020404" pitchFamily="49" charset="0"/>
              </a:rPr>
              <a:t>obs</a:t>
            </a:r>
            <a:r>
              <a:rPr lang="en-CA" sz="900" b="0" dirty="0">
                <a:solidFill>
                  <a:srgbClr val="000000"/>
                </a:solidFill>
                <a:latin typeface="Courier New" panose="02070309020205020404" pitchFamily="49" charset="0"/>
              </a:rPr>
              <a:t> = </a:t>
            </a:r>
            <a:r>
              <a:rPr lang="en-CA" sz="900" b="1" dirty="0">
                <a:solidFill>
                  <a:srgbClr val="008080"/>
                </a:solidFill>
                <a:latin typeface="Courier New" panose="02070309020205020404" pitchFamily="49" charset="0"/>
              </a:rPr>
              <a:t>10</a:t>
            </a:r>
            <a:r>
              <a:rPr lang="en-CA" sz="900" b="0" dirty="0">
                <a:solidFill>
                  <a:srgbClr val="000000"/>
                </a:solidFill>
                <a:latin typeface="Courier New" panose="02070309020205020404" pitchFamily="49" charset="0"/>
              </a:rPr>
              <a:t>) ;</a:t>
            </a:r>
          </a:p>
          <a:p>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endParaRPr lang="en-CA" sz="900" dirty="0">
              <a:solidFill>
                <a:srgbClr val="000000"/>
              </a:solidFill>
              <a:latin typeface="Courier New" panose="02070309020205020404" pitchFamily="49" charset="0"/>
            </a:endParaRPr>
          </a:p>
          <a:p>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contents</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 = Telecom.nwf </a:t>
            </a:r>
            <a:r>
              <a:rPr lang="en-US" sz="900" b="0" dirty="0">
                <a:solidFill>
                  <a:srgbClr val="0000FF"/>
                </a:solidFill>
                <a:latin typeface="Courier New" panose="02070309020205020404" pitchFamily="49" charset="0"/>
              </a:rPr>
              <a:t>order</a:t>
            </a:r>
            <a:r>
              <a:rPr lang="en-US" sz="900" b="0" dirty="0">
                <a:solidFill>
                  <a:srgbClr val="000000"/>
                </a:solidFill>
                <a:latin typeface="Courier New" panose="02070309020205020404" pitchFamily="49" charset="0"/>
              </a:rPr>
              <a:t> = </a:t>
            </a:r>
            <a:r>
              <a:rPr lang="en-US" sz="900" b="0" dirty="0">
                <a:solidFill>
                  <a:srgbClr val="0000FF"/>
                </a:solidFill>
                <a:latin typeface="Courier New" panose="02070309020205020404" pitchFamily="49" charset="0"/>
              </a:rPr>
              <a:t>varnum</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run</a:t>
            </a:r>
            <a:r>
              <a:rPr lang="en-US" sz="900" b="0" dirty="0">
                <a:solidFill>
                  <a:srgbClr val="000000"/>
                </a:solidFill>
                <a:latin typeface="Courier New" panose="02070309020205020404" pitchFamily="49" charset="0"/>
              </a:rPr>
              <a:t>;</a:t>
            </a:r>
            <a:endParaRPr lang="en-CA" sz="900" dirty="0"/>
          </a:p>
        </p:txBody>
      </p:sp>
      <p:pic>
        <p:nvPicPr>
          <p:cNvPr id="3" name="Picture 2">
            <a:extLst>
              <a:ext uri="{FF2B5EF4-FFF2-40B4-BE49-F238E27FC236}">
                <a16:creationId xmlns:a16="http://schemas.microsoft.com/office/drawing/2014/main" id="{CB631096-0C3F-1B3E-7844-0FCA23438E1F}"/>
              </a:ext>
            </a:extLst>
          </p:cNvPr>
          <p:cNvPicPr>
            <a:picLocks noChangeAspect="1"/>
          </p:cNvPicPr>
          <p:nvPr/>
        </p:nvPicPr>
        <p:blipFill>
          <a:blip r:embed="rId2"/>
          <a:stretch>
            <a:fillRect/>
          </a:stretch>
        </p:blipFill>
        <p:spPr>
          <a:xfrm>
            <a:off x="3970866" y="3152885"/>
            <a:ext cx="7645400" cy="3475021"/>
          </a:xfrm>
          <a:prstGeom prst="rect">
            <a:avLst/>
          </a:prstGeom>
        </p:spPr>
      </p:pic>
      <p:pic>
        <p:nvPicPr>
          <p:cNvPr id="5" name="Picture 4">
            <a:extLst>
              <a:ext uri="{FF2B5EF4-FFF2-40B4-BE49-F238E27FC236}">
                <a16:creationId xmlns:a16="http://schemas.microsoft.com/office/drawing/2014/main" id="{D0F40BFB-E899-E4B9-3581-35D7BF173947}"/>
              </a:ext>
            </a:extLst>
          </p:cNvPr>
          <p:cNvPicPr>
            <a:picLocks noChangeAspect="1"/>
          </p:cNvPicPr>
          <p:nvPr/>
        </p:nvPicPr>
        <p:blipFill>
          <a:blip r:embed="rId3"/>
          <a:stretch>
            <a:fillRect/>
          </a:stretch>
        </p:blipFill>
        <p:spPr>
          <a:xfrm>
            <a:off x="1621616" y="3838536"/>
            <a:ext cx="1935144" cy="2357718"/>
          </a:xfrm>
          <a:prstGeom prst="rect">
            <a:avLst/>
          </a:prstGeom>
        </p:spPr>
      </p:pic>
    </p:spTree>
    <p:extLst>
      <p:ext uri="{BB962C8B-B14F-4D97-AF65-F5344CB8AC3E}">
        <p14:creationId xmlns:p14="http://schemas.microsoft.com/office/powerpoint/2010/main" val="2223718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A5E691-A01C-6C0E-8A34-8CEA8B2259D3}"/>
              </a:ext>
            </a:extLst>
          </p:cNvPr>
          <p:cNvSpPr txBox="1"/>
          <p:nvPr/>
        </p:nvSpPr>
        <p:spPr>
          <a:xfrm>
            <a:off x="651933" y="870167"/>
            <a:ext cx="11353800" cy="1107996"/>
          </a:xfrm>
          <a:prstGeom prst="rect">
            <a:avLst/>
          </a:prstGeom>
          <a:noFill/>
        </p:spPr>
        <p:txBody>
          <a:bodyPr wrap="square" rtlCol="0">
            <a:spAutoFit/>
          </a:bodyPr>
          <a:lstStyle/>
          <a:p>
            <a:r>
              <a:rPr lang="en-CA" sz="4800" dirty="0">
                <a:solidFill>
                  <a:srgbClr val="336699"/>
                </a:solidFill>
                <a:latin typeface="Bernard MT Condensed" panose="02050806060905020404" pitchFamily="18" charset="0"/>
              </a:rPr>
              <a:t> </a:t>
            </a:r>
            <a:r>
              <a:rPr lang="en-CA" sz="4400" dirty="0">
                <a:solidFill>
                  <a:srgbClr val="336699"/>
                </a:solidFill>
                <a:latin typeface="Bernard MT Condensed" panose="02050806060905020404" pitchFamily="18" charset="0"/>
              </a:rPr>
              <a:t>AGENDA</a:t>
            </a:r>
          </a:p>
          <a:p>
            <a:r>
              <a:rPr lang="en-CA" sz="1000" dirty="0">
                <a:latin typeface="Bernard MT Condensed" panose="02050806060905020404" pitchFamily="18" charset="0"/>
              </a:rPr>
              <a:t>_______________________________________________________________________________________________________________________________________________________________________________</a:t>
            </a:r>
            <a:r>
              <a:rPr lang="en-CA" dirty="0"/>
              <a:t> </a:t>
            </a:r>
          </a:p>
        </p:txBody>
      </p:sp>
      <p:sp>
        <p:nvSpPr>
          <p:cNvPr id="2" name="TextBox 1">
            <a:extLst>
              <a:ext uri="{FF2B5EF4-FFF2-40B4-BE49-F238E27FC236}">
                <a16:creationId xmlns:a16="http://schemas.microsoft.com/office/drawing/2014/main" id="{19B8A90F-AB1B-D2D0-ECB5-618A805345A9}"/>
              </a:ext>
            </a:extLst>
          </p:cNvPr>
          <p:cNvSpPr txBox="1"/>
          <p:nvPr/>
        </p:nvSpPr>
        <p:spPr>
          <a:xfrm>
            <a:off x="1138518" y="2578799"/>
            <a:ext cx="8650941" cy="2954655"/>
          </a:xfrm>
          <a:prstGeom prst="rect">
            <a:avLst/>
          </a:prstGeom>
          <a:noFill/>
        </p:spPr>
        <p:txBody>
          <a:bodyPr wrap="square" rtlCol="0">
            <a:spAutoFit/>
          </a:bodyPr>
          <a:lstStyle/>
          <a:p>
            <a:pPr marL="285750" indent="-285750">
              <a:buFont typeface="Wingdings" panose="05000000000000000000" pitchFamily="2" charset="2"/>
              <a:buChar char="Ø"/>
            </a:pPr>
            <a:r>
              <a:rPr lang="en-CA" sz="2400" dirty="0">
                <a:latin typeface="Calibri" panose="020F0502020204030204" pitchFamily="34" charset="0"/>
                <a:ea typeface="Calibri" panose="020F0502020204030204" pitchFamily="34" charset="0"/>
                <a:cs typeface="Calibri" panose="020F0502020204030204" pitchFamily="34" charset="0"/>
              </a:rPr>
              <a:t>Objective </a:t>
            </a:r>
          </a:p>
          <a:p>
            <a:pPr marL="285750" indent="-285750">
              <a:buFont typeface="Wingdings" panose="05000000000000000000" pitchFamily="2" charset="2"/>
              <a:buChar char="Ø"/>
            </a:pPr>
            <a:r>
              <a:rPr lang="en-CA" sz="2400" dirty="0">
                <a:latin typeface="Calibri" panose="020F0502020204030204" pitchFamily="34" charset="0"/>
                <a:ea typeface="Calibri" panose="020F0502020204030204" pitchFamily="34" charset="0"/>
                <a:cs typeface="Calibri" panose="020F0502020204030204" pitchFamily="34" charset="0"/>
              </a:rPr>
              <a:t>Description of Dataset and Variables</a:t>
            </a:r>
          </a:p>
          <a:p>
            <a:pPr marL="285750" indent="-285750">
              <a:buFont typeface="Wingdings" panose="05000000000000000000" pitchFamily="2" charset="2"/>
              <a:buChar char="Ø"/>
            </a:pPr>
            <a:r>
              <a:rPr lang="en-CA" sz="2400" dirty="0">
                <a:latin typeface="Calibri" panose="020F0502020204030204" pitchFamily="34" charset="0"/>
                <a:ea typeface="Calibri" panose="020F0502020204030204" pitchFamily="34" charset="0"/>
                <a:cs typeface="Calibri" panose="020F0502020204030204" pitchFamily="34" charset="0"/>
              </a:rPr>
              <a:t>Key Findings</a:t>
            </a:r>
          </a:p>
          <a:p>
            <a:pPr marL="285750" indent="-285750">
              <a:buFont typeface="Wingdings" panose="05000000000000000000" pitchFamily="2" charset="2"/>
              <a:buChar char="Ø"/>
            </a:pPr>
            <a:r>
              <a:rPr lang="en-CA" sz="2400" dirty="0">
                <a:latin typeface="Calibri" panose="020F0502020204030204" pitchFamily="34" charset="0"/>
                <a:ea typeface="Calibri" panose="020F0502020204030204" pitchFamily="34" charset="0"/>
                <a:cs typeface="Calibri" panose="020F0502020204030204" pitchFamily="34" charset="0"/>
              </a:rPr>
              <a:t>Statistical Tests</a:t>
            </a:r>
          </a:p>
          <a:p>
            <a:pPr marL="285750" indent="-285750">
              <a:buFont typeface="Wingdings" panose="05000000000000000000" pitchFamily="2" charset="2"/>
              <a:buChar char="Ø"/>
            </a:pPr>
            <a:r>
              <a:rPr lang="en-CA" sz="2400" dirty="0">
                <a:latin typeface="Calibri" panose="020F0502020204030204" pitchFamily="34" charset="0"/>
                <a:ea typeface="Calibri" panose="020F0502020204030204" pitchFamily="34" charset="0"/>
                <a:cs typeface="Calibri" panose="020F0502020204030204" pitchFamily="34" charset="0"/>
              </a:rPr>
              <a:t>Recommendations</a:t>
            </a:r>
          </a:p>
          <a:p>
            <a:pPr marL="285750" indent="-285750">
              <a:buFont typeface="Wingdings" panose="05000000000000000000" pitchFamily="2" charset="2"/>
              <a:buChar char="Ø"/>
            </a:pPr>
            <a:r>
              <a:rPr lang="en-CA" sz="2400" dirty="0">
                <a:latin typeface="Calibri" panose="020F0502020204030204" pitchFamily="34" charset="0"/>
                <a:ea typeface="Calibri" panose="020F0502020204030204" pitchFamily="34" charset="0"/>
                <a:cs typeface="Calibri" panose="020F0502020204030204" pitchFamily="34" charset="0"/>
              </a:rPr>
              <a:t>Conclusion</a:t>
            </a:r>
          </a:p>
          <a:p>
            <a:pPr marL="285750" indent="-285750">
              <a:buFont typeface="Wingdings" panose="05000000000000000000" pitchFamily="2" charset="2"/>
              <a:buChar char="Ø"/>
            </a:pPr>
            <a:r>
              <a:rPr lang="en-CA" sz="2400" dirty="0">
                <a:latin typeface="Calibri" panose="020F0502020204030204" pitchFamily="34" charset="0"/>
                <a:ea typeface="Calibri" panose="020F0502020204030204" pitchFamily="34" charset="0"/>
                <a:cs typeface="Calibri" panose="020F0502020204030204" pitchFamily="34" charset="0"/>
              </a:rPr>
              <a:t>Appendix</a:t>
            </a:r>
          </a:p>
          <a:p>
            <a:endParaRPr lang="en-CA" dirty="0"/>
          </a:p>
        </p:txBody>
      </p:sp>
    </p:spTree>
    <p:extLst>
      <p:ext uri="{BB962C8B-B14F-4D97-AF65-F5344CB8AC3E}">
        <p14:creationId xmlns:p14="http://schemas.microsoft.com/office/powerpoint/2010/main" val="2395966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17321-E5FB-6918-4230-4B2ABF48F630}"/>
              </a:ext>
            </a:extLst>
          </p:cNvPr>
          <p:cNvSpPr txBox="1"/>
          <p:nvPr/>
        </p:nvSpPr>
        <p:spPr>
          <a:xfrm>
            <a:off x="1274980" y="258980"/>
            <a:ext cx="10126133" cy="707886"/>
          </a:xfrm>
          <a:prstGeom prst="rect">
            <a:avLst/>
          </a:prstGeom>
          <a:noFill/>
        </p:spPr>
        <p:txBody>
          <a:bodyPr wrap="square" rtlCol="0">
            <a:spAutoFit/>
          </a:bodyPr>
          <a:lstStyle/>
          <a:p>
            <a:pPr algn="ctr"/>
            <a:r>
              <a:rPr lang="en-CA" sz="2000" b="1" dirty="0"/>
              <a:t>UNIVARIATE ANALYSIS</a:t>
            </a:r>
          </a:p>
          <a:p>
            <a:pPr algn="ctr"/>
            <a:r>
              <a:rPr lang="en-CA" sz="2000" dirty="0"/>
              <a:t>(</a:t>
            </a:r>
            <a:r>
              <a:rPr lang="en-CA" dirty="0"/>
              <a:t>Categorical Variables</a:t>
            </a:r>
            <a:r>
              <a:rPr lang="en-CA" sz="2000" dirty="0"/>
              <a:t>)</a:t>
            </a:r>
          </a:p>
        </p:txBody>
      </p:sp>
      <p:pic>
        <p:nvPicPr>
          <p:cNvPr id="4" name="Picture 3">
            <a:extLst>
              <a:ext uri="{FF2B5EF4-FFF2-40B4-BE49-F238E27FC236}">
                <a16:creationId xmlns:a16="http://schemas.microsoft.com/office/drawing/2014/main" id="{E5F996E3-B766-3A78-C91C-75EEAE87EA86}"/>
              </a:ext>
            </a:extLst>
          </p:cNvPr>
          <p:cNvPicPr>
            <a:picLocks noChangeAspect="1"/>
          </p:cNvPicPr>
          <p:nvPr/>
        </p:nvPicPr>
        <p:blipFill>
          <a:blip r:embed="rId2"/>
          <a:stretch>
            <a:fillRect/>
          </a:stretch>
        </p:blipFill>
        <p:spPr>
          <a:xfrm>
            <a:off x="1143635" y="1125598"/>
            <a:ext cx="5494232" cy="5410669"/>
          </a:xfrm>
          <a:prstGeom prst="rect">
            <a:avLst/>
          </a:prstGeom>
        </p:spPr>
      </p:pic>
      <p:pic>
        <p:nvPicPr>
          <p:cNvPr id="8" name="Picture 7">
            <a:extLst>
              <a:ext uri="{FF2B5EF4-FFF2-40B4-BE49-F238E27FC236}">
                <a16:creationId xmlns:a16="http://schemas.microsoft.com/office/drawing/2014/main" id="{F317DB29-C578-AEEA-D384-A76DA611810E}"/>
              </a:ext>
            </a:extLst>
          </p:cNvPr>
          <p:cNvPicPr>
            <a:picLocks noChangeAspect="1"/>
          </p:cNvPicPr>
          <p:nvPr/>
        </p:nvPicPr>
        <p:blipFill>
          <a:blip r:embed="rId3"/>
          <a:stretch>
            <a:fillRect/>
          </a:stretch>
        </p:blipFill>
        <p:spPr>
          <a:xfrm>
            <a:off x="7339202" y="1185333"/>
            <a:ext cx="3481198" cy="5350934"/>
          </a:xfrm>
          <a:prstGeom prst="rect">
            <a:avLst/>
          </a:prstGeom>
        </p:spPr>
      </p:pic>
    </p:spTree>
    <p:extLst>
      <p:ext uri="{BB962C8B-B14F-4D97-AF65-F5344CB8AC3E}">
        <p14:creationId xmlns:p14="http://schemas.microsoft.com/office/powerpoint/2010/main" val="4144141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7EABD1-97ED-4BB7-79D0-3BFABD5A6E06}"/>
              </a:ext>
            </a:extLst>
          </p:cNvPr>
          <p:cNvSpPr txBox="1"/>
          <p:nvPr/>
        </p:nvSpPr>
        <p:spPr>
          <a:xfrm>
            <a:off x="673846" y="1040694"/>
            <a:ext cx="3615266" cy="338554"/>
          </a:xfrm>
          <a:prstGeom prst="rect">
            <a:avLst/>
          </a:prstGeom>
          <a:noFill/>
        </p:spPr>
        <p:txBody>
          <a:bodyPr wrap="square" rtlCol="0">
            <a:spAutoFit/>
          </a:bodyPr>
          <a:lstStyle/>
          <a:p>
            <a:r>
              <a:rPr lang="en-CA" sz="1600" dirty="0"/>
              <a:t>Deactivation Variable </a:t>
            </a:r>
          </a:p>
        </p:txBody>
      </p:sp>
      <p:pic>
        <p:nvPicPr>
          <p:cNvPr id="7" name="Picture 6">
            <a:extLst>
              <a:ext uri="{FF2B5EF4-FFF2-40B4-BE49-F238E27FC236}">
                <a16:creationId xmlns:a16="http://schemas.microsoft.com/office/drawing/2014/main" id="{89E954A7-1FED-193A-70B5-E3BED056D50E}"/>
              </a:ext>
            </a:extLst>
          </p:cNvPr>
          <p:cNvPicPr>
            <a:picLocks noChangeAspect="1"/>
          </p:cNvPicPr>
          <p:nvPr/>
        </p:nvPicPr>
        <p:blipFill>
          <a:blip r:embed="rId2"/>
          <a:stretch>
            <a:fillRect/>
          </a:stretch>
        </p:blipFill>
        <p:spPr>
          <a:xfrm>
            <a:off x="753531" y="1337085"/>
            <a:ext cx="3615266" cy="2717800"/>
          </a:xfrm>
          <a:prstGeom prst="rect">
            <a:avLst/>
          </a:prstGeom>
        </p:spPr>
      </p:pic>
      <p:sp>
        <p:nvSpPr>
          <p:cNvPr id="8" name="TextBox 7">
            <a:extLst>
              <a:ext uri="{FF2B5EF4-FFF2-40B4-BE49-F238E27FC236}">
                <a16:creationId xmlns:a16="http://schemas.microsoft.com/office/drawing/2014/main" id="{53FEEB47-E2B4-7DD8-2672-43A5443019BD}"/>
              </a:ext>
            </a:extLst>
          </p:cNvPr>
          <p:cNvSpPr txBox="1"/>
          <p:nvPr/>
        </p:nvSpPr>
        <p:spPr>
          <a:xfrm>
            <a:off x="753531" y="4497050"/>
            <a:ext cx="3683000" cy="1446550"/>
          </a:xfrm>
          <a:prstGeom prst="rect">
            <a:avLst/>
          </a:prstGeom>
          <a:noFill/>
        </p:spPr>
        <p:txBody>
          <a:bodyPr wrap="square" rtlCol="0">
            <a:spAutoFit/>
          </a:bodyPr>
          <a:lstStyle/>
          <a:p>
            <a:pPr algn="just"/>
            <a:r>
              <a:rPr lang="en-US" sz="1100" b="0" i="0" dirty="0">
                <a:solidFill>
                  <a:srgbClr val="374151"/>
                </a:solidFill>
                <a:effectLst/>
                <a:latin typeface="Söhne"/>
              </a:rPr>
              <a:t>The table provides the frequency distribution of deactivation reasons, indicating the number and percentage of occurrences for each reason. The most common reasons for deactivation include "COMP" (24.73%), "DEBT" (21.05%), "MOVE" (8.88%), "NEED" (36.08%), and "TECH" (9.25%). The cumulative percentages show the proportion of total deactivations attributed to each reason. Additionally, there are 83,162 missing values in the dataset.</a:t>
            </a:r>
            <a:endParaRPr lang="en-CA" sz="1100" dirty="0"/>
          </a:p>
        </p:txBody>
      </p:sp>
      <p:pic>
        <p:nvPicPr>
          <p:cNvPr id="10" name="Picture 9">
            <a:extLst>
              <a:ext uri="{FF2B5EF4-FFF2-40B4-BE49-F238E27FC236}">
                <a16:creationId xmlns:a16="http://schemas.microsoft.com/office/drawing/2014/main" id="{FF573AB9-CCD0-80FF-4E44-D61E5ED63967}"/>
              </a:ext>
            </a:extLst>
          </p:cNvPr>
          <p:cNvPicPr>
            <a:picLocks noChangeAspect="1"/>
          </p:cNvPicPr>
          <p:nvPr/>
        </p:nvPicPr>
        <p:blipFill>
          <a:blip r:embed="rId3"/>
          <a:stretch>
            <a:fillRect/>
          </a:stretch>
        </p:blipFill>
        <p:spPr>
          <a:xfrm>
            <a:off x="4745565" y="1350081"/>
            <a:ext cx="3742267" cy="2717800"/>
          </a:xfrm>
          <a:prstGeom prst="rect">
            <a:avLst/>
          </a:prstGeom>
        </p:spPr>
      </p:pic>
      <p:pic>
        <p:nvPicPr>
          <p:cNvPr id="12" name="Picture 11">
            <a:extLst>
              <a:ext uri="{FF2B5EF4-FFF2-40B4-BE49-F238E27FC236}">
                <a16:creationId xmlns:a16="http://schemas.microsoft.com/office/drawing/2014/main" id="{BD080AD4-37F1-D614-2771-7133F1765FFF}"/>
              </a:ext>
            </a:extLst>
          </p:cNvPr>
          <p:cNvPicPr>
            <a:picLocks noChangeAspect="1"/>
          </p:cNvPicPr>
          <p:nvPr/>
        </p:nvPicPr>
        <p:blipFill>
          <a:blip r:embed="rId4"/>
          <a:stretch>
            <a:fillRect/>
          </a:stretch>
        </p:blipFill>
        <p:spPr>
          <a:xfrm>
            <a:off x="8593666" y="1337085"/>
            <a:ext cx="3513668" cy="2717800"/>
          </a:xfrm>
          <a:prstGeom prst="rect">
            <a:avLst/>
          </a:prstGeom>
        </p:spPr>
      </p:pic>
      <p:sp>
        <p:nvSpPr>
          <p:cNvPr id="13" name="Arrow: Down 12">
            <a:extLst>
              <a:ext uri="{FF2B5EF4-FFF2-40B4-BE49-F238E27FC236}">
                <a16:creationId xmlns:a16="http://schemas.microsoft.com/office/drawing/2014/main" id="{B7BB99F0-94BE-6131-7EF6-73CE4CA0F799}"/>
              </a:ext>
            </a:extLst>
          </p:cNvPr>
          <p:cNvSpPr/>
          <p:nvPr/>
        </p:nvSpPr>
        <p:spPr>
          <a:xfrm>
            <a:off x="973668" y="3429000"/>
            <a:ext cx="186266" cy="22860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4" name="TextBox 13">
            <a:extLst>
              <a:ext uri="{FF2B5EF4-FFF2-40B4-BE49-F238E27FC236}">
                <a16:creationId xmlns:a16="http://schemas.microsoft.com/office/drawing/2014/main" id="{485FC75B-9EDB-198E-E8B7-E6EACF4EDDA9}"/>
              </a:ext>
            </a:extLst>
          </p:cNvPr>
          <p:cNvSpPr txBox="1"/>
          <p:nvPr/>
        </p:nvSpPr>
        <p:spPr>
          <a:xfrm>
            <a:off x="4745565" y="1040694"/>
            <a:ext cx="3742267" cy="338554"/>
          </a:xfrm>
          <a:prstGeom prst="rect">
            <a:avLst/>
          </a:prstGeom>
          <a:noFill/>
        </p:spPr>
        <p:txBody>
          <a:bodyPr wrap="square" rtlCol="0">
            <a:spAutoFit/>
          </a:bodyPr>
          <a:lstStyle/>
          <a:p>
            <a:r>
              <a:rPr lang="en-CA" sz="1600" dirty="0"/>
              <a:t>Good Credit</a:t>
            </a:r>
          </a:p>
        </p:txBody>
      </p:sp>
      <p:sp>
        <p:nvSpPr>
          <p:cNvPr id="15" name="TextBox 14">
            <a:extLst>
              <a:ext uri="{FF2B5EF4-FFF2-40B4-BE49-F238E27FC236}">
                <a16:creationId xmlns:a16="http://schemas.microsoft.com/office/drawing/2014/main" id="{20CF8AA2-D258-3A62-E413-BF92876B2013}"/>
              </a:ext>
            </a:extLst>
          </p:cNvPr>
          <p:cNvSpPr txBox="1"/>
          <p:nvPr/>
        </p:nvSpPr>
        <p:spPr>
          <a:xfrm>
            <a:off x="8514728" y="1040694"/>
            <a:ext cx="3462866" cy="338554"/>
          </a:xfrm>
          <a:prstGeom prst="rect">
            <a:avLst/>
          </a:prstGeom>
          <a:noFill/>
        </p:spPr>
        <p:txBody>
          <a:bodyPr wrap="square" rtlCol="0">
            <a:spAutoFit/>
          </a:bodyPr>
          <a:lstStyle/>
          <a:p>
            <a:r>
              <a:rPr lang="en-CA" sz="1600" dirty="0"/>
              <a:t>Rate Plan </a:t>
            </a:r>
          </a:p>
        </p:txBody>
      </p:sp>
      <p:sp>
        <p:nvSpPr>
          <p:cNvPr id="2" name="TextBox 1">
            <a:extLst>
              <a:ext uri="{FF2B5EF4-FFF2-40B4-BE49-F238E27FC236}">
                <a16:creationId xmlns:a16="http://schemas.microsoft.com/office/drawing/2014/main" id="{A6431ACF-2346-16E2-B670-F65AA32966C9}"/>
              </a:ext>
            </a:extLst>
          </p:cNvPr>
          <p:cNvSpPr txBox="1"/>
          <p:nvPr/>
        </p:nvSpPr>
        <p:spPr>
          <a:xfrm>
            <a:off x="4745565" y="4497050"/>
            <a:ext cx="3742267" cy="1200329"/>
          </a:xfrm>
          <a:prstGeom prst="rect">
            <a:avLst/>
          </a:prstGeom>
          <a:noFill/>
        </p:spPr>
        <p:txBody>
          <a:bodyPr wrap="square" rtlCol="0">
            <a:spAutoFit/>
          </a:bodyPr>
          <a:lstStyle/>
          <a:p>
            <a:pPr algn="just"/>
            <a:r>
              <a:rPr lang="en-US" sz="1200" b="0" i="0" dirty="0">
                <a:solidFill>
                  <a:srgbClr val="374151"/>
                </a:solidFill>
                <a:effectLst/>
                <a:latin typeface="Söhne"/>
              </a:rPr>
              <a:t>This table essentially shows the distribution of individuals based on their credit status. The majority (69.44%) fall into the "GoodCredit 1" category, while 30.56% are in the "GoodCredit 0" category. The cumulative frequencies provide a running total, illustrating the overall distribution of the dataset.</a:t>
            </a:r>
            <a:endParaRPr lang="en-CA" sz="1200" dirty="0"/>
          </a:p>
        </p:txBody>
      </p:sp>
      <p:sp>
        <p:nvSpPr>
          <p:cNvPr id="3" name="TextBox 2">
            <a:extLst>
              <a:ext uri="{FF2B5EF4-FFF2-40B4-BE49-F238E27FC236}">
                <a16:creationId xmlns:a16="http://schemas.microsoft.com/office/drawing/2014/main" id="{7EB424B2-18C8-7860-8AD2-106072AD81B4}"/>
              </a:ext>
            </a:extLst>
          </p:cNvPr>
          <p:cNvSpPr txBox="1"/>
          <p:nvPr/>
        </p:nvSpPr>
        <p:spPr>
          <a:xfrm>
            <a:off x="8723406" y="4420690"/>
            <a:ext cx="3254188" cy="1569660"/>
          </a:xfrm>
          <a:prstGeom prst="rect">
            <a:avLst/>
          </a:prstGeom>
          <a:noFill/>
        </p:spPr>
        <p:txBody>
          <a:bodyPr wrap="square" rtlCol="0">
            <a:spAutoFit/>
          </a:bodyPr>
          <a:lstStyle/>
          <a:p>
            <a:pPr algn="just"/>
            <a:r>
              <a:rPr lang="en-US" sz="1200" b="0" i="0" dirty="0">
                <a:solidFill>
                  <a:srgbClr val="374151"/>
                </a:solidFill>
                <a:effectLst/>
                <a:latin typeface="Söhne"/>
              </a:rPr>
              <a:t>This table provides an overview of the distribution of individuals across three rate plans. The majority (66.69%) are under RatePlan 1, followed by RatePlan 2 with 19.74%, and RatePlan 3 with 13.57%. The cumulative frequencies and percentages show the overall composition of the dataset, with the cumulative percent reaching 100.00% at the end.</a:t>
            </a:r>
            <a:endParaRPr lang="en-CA" sz="1200" dirty="0"/>
          </a:p>
        </p:txBody>
      </p:sp>
      <p:sp>
        <p:nvSpPr>
          <p:cNvPr id="4" name="TextBox 3">
            <a:extLst>
              <a:ext uri="{FF2B5EF4-FFF2-40B4-BE49-F238E27FC236}">
                <a16:creationId xmlns:a16="http://schemas.microsoft.com/office/drawing/2014/main" id="{F22758A2-A695-B1A1-DC20-F1ADAFD1111B}"/>
              </a:ext>
            </a:extLst>
          </p:cNvPr>
          <p:cNvSpPr txBox="1"/>
          <p:nvPr/>
        </p:nvSpPr>
        <p:spPr>
          <a:xfrm>
            <a:off x="3272118" y="134471"/>
            <a:ext cx="5029200" cy="646331"/>
          </a:xfrm>
          <a:prstGeom prst="rect">
            <a:avLst/>
          </a:prstGeom>
          <a:noFill/>
        </p:spPr>
        <p:txBody>
          <a:bodyPr wrap="square" rtlCol="0">
            <a:spAutoFit/>
          </a:bodyPr>
          <a:lstStyle/>
          <a:p>
            <a:pPr algn="ctr"/>
            <a:r>
              <a:rPr lang="en-CA" sz="1800" b="1" dirty="0"/>
              <a:t>UNIVARIATE ANALYSIS</a:t>
            </a:r>
          </a:p>
          <a:p>
            <a:pPr algn="ctr"/>
            <a:r>
              <a:rPr lang="en-CA" sz="1800" dirty="0"/>
              <a:t>(</a:t>
            </a:r>
            <a:r>
              <a:rPr lang="en-CA" dirty="0"/>
              <a:t>Categorical Variables</a:t>
            </a:r>
            <a:r>
              <a:rPr lang="en-CA" sz="1800" dirty="0"/>
              <a:t>)</a:t>
            </a:r>
          </a:p>
        </p:txBody>
      </p:sp>
    </p:spTree>
    <p:extLst>
      <p:ext uri="{BB962C8B-B14F-4D97-AF65-F5344CB8AC3E}">
        <p14:creationId xmlns:p14="http://schemas.microsoft.com/office/powerpoint/2010/main" val="1679587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7EABD1-97ED-4BB7-79D0-3BFABD5A6E06}"/>
              </a:ext>
            </a:extLst>
          </p:cNvPr>
          <p:cNvSpPr txBox="1"/>
          <p:nvPr/>
        </p:nvSpPr>
        <p:spPr>
          <a:xfrm>
            <a:off x="1159934" y="1129637"/>
            <a:ext cx="3615266" cy="338554"/>
          </a:xfrm>
          <a:prstGeom prst="rect">
            <a:avLst/>
          </a:prstGeom>
          <a:noFill/>
        </p:spPr>
        <p:txBody>
          <a:bodyPr wrap="square" rtlCol="0">
            <a:spAutoFit/>
          </a:bodyPr>
          <a:lstStyle/>
          <a:p>
            <a:r>
              <a:rPr lang="en-CA" sz="1600" dirty="0"/>
              <a:t>Dealer Type</a:t>
            </a:r>
          </a:p>
        </p:txBody>
      </p:sp>
      <p:sp>
        <p:nvSpPr>
          <p:cNvPr id="8" name="TextBox 7">
            <a:extLst>
              <a:ext uri="{FF2B5EF4-FFF2-40B4-BE49-F238E27FC236}">
                <a16:creationId xmlns:a16="http://schemas.microsoft.com/office/drawing/2014/main" id="{53FEEB47-E2B4-7DD8-2672-43A5443019BD}"/>
              </a:ext>
            </a:extLst>
          </p:cNvPr>
          <p:cNvSpPr txBox="1"/>
          <p:nvPr/>
        </p:nvSpPr>
        <p:spPr>
          <a:xfrm>
            <a:off x="1380723" y="5128198"/>
            <a:ext cx="4275013" cy="1200329"/>
          </a:xfrm>
          <a:prstGeom prst="rect">
            <a:avLst/>
          </a:prstGeom>
          <a:noFill/>
        </p:spPr>
        <p:txBody>
          <a:bodyPr wrap="square" rtlCol="0">
            <a:spAutoFit/>
          </a:bodyPr>
          <a:lstStyle/>
          <a:p>
            <a:pPr algn="just"/>
            <a:r>
              <a:rPr lang="en-US" sz="1200" b="0" i="0" dirty="0">
                <a:solidFill>
                  <a:srgbClr val="374151"/>
                </a:solidFill>
                <a:effectLst/>
                <a:latin typeface="Söhne"/>
              </a:rPr>
              <a:t>This table provides an overview of the distribution of individuals across four dealer types. The majority (54.89%) belong to DealerType A1, followed by A2 with 11.01%, B1 with 20.21%, and C1 with 13.88%. The cumulative frequencies and percentages depict the overall composition of the dataset, with the cumulative percent reaching 100.00% at the end.</a:t>
            </a:r>
            <a:endParaRPr lang="en-CA" sz="1200" dirty="0"/>
          </a:p>
        </p:txBody>
      </p:sp>
      <p:sp>
        <p:nvSpPr>
          <p:cNvPr id="13" name="Arrow: Down 12">
            <a:extLst>
              <a:ext uri="{FF2B5EF4-FFF2-40B4-BE49-F238E27FC236}">
                <a16:creationId xmlns:a16="http://schemas.microsoft.com/office/drawing/2014/main" id="{B7BB99F0-94BE-6131-7EF6-73CE4CA0F799}"/>
              </a:ext>
            </a:extLst>
          </p:cNvPr>
          <p:cNvSpPr/>
          <p:nvPr/>
        </p:nvSpPr>
        <p:spPr>
          <a:xfrm>
            <a:off x="973668" y="3429000"/>
            <a:ext cx="186266" cy="22860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TextBox 14">
            <a:extLst>
              <a:ext uri="{FF2B5EF4-FFF2-40B4-BE49-F238E27FC236}">
                <a16:creationId xmlns:a16="http://schemas.microsoft.com/office/drawing/2014/main" id="{20CF8AA2-D258-3A62-E413-BF92876B2013}"/>
              </a:ext>
            </a:extLst>
          </p:cNvPr>
          <p:cNvSpPr txBox="1"/>
          <p:nvPr/>
        </p:nvSpPr>
        <p:spPr>
          <a:xfrm>
            <a:off x="6536265" y="1042742"/>
            <a:ext cx="3462866" cy="338554"/>
          </a:xfrm>
          <a:prstGeom prst="rect">
            <a:avLst/>
          </a:prstGeom>
          <a:noFill/>
        </p:spPr>
        <p:txBody>
          <a:bodyPr wrap="square" rtlCol="0">
            <a:spAutoFit/>
          </a:bodyPr>
          <a:lstStyle/>
          <a:p>
            <a:r>
              <a:rPr lang="en-CA" sz="1600" dirty="0"/>
              <a:t>Province</a:t>
            </a:r>
          </a:p>
        </p:txBody>
      </p:sp>
      <p:pic>
        <p:nvPicPr>
          <p:cNvPr id="3" name="Picture 2">
            <a:extLst>
              <a:ext uri="{FF2B5EF4-FFF2-40B4-BE49-F238E27FC236}">
                <a16:creationId xmlns:a16="http://schemas.microsoft.com/office/drawing/2014/main" id="{83EBC8EB-17B1-1FB5-E885-9B6C2E0A0133}"/>
              </a:ext>
            </a:extLst>
          </p:cNvPr>
          <p:cNvPicPr>
            <a:picLocks noChangeAspect="1"/>
          </p:cNvPicPr>
          <p:nvPr/>
        </p:nvPicPr>
        <p:blipFill>
          <a:blip r:embed="rId2"/>
          <a:stretch>
            <a:fillRect/>
          </a:stretch>
        </p:blipFill>
        <p:spPr>
          <a:xfrm>
            <a:off x="1220512" y="1479796"/>
            <a:ext cx="4435224" cy="3330229"/>
          </a:xfrm>
          <a:prstGeom prst="rect">
            <a:avLst/>
          </a:prstGeom>
        </p:spPr>
      </p:pic>
      <p:pic>
        <p:nvPicPr>
          <p:cNvPr id="6" name="Picture 5">
            <a:extLst>
              <a:ext uri="{FF2B5EF4-FFF2-40B4-BE49-F238E27FC236}">
                <a16:creationId xmlns:a16="http://schemas.microsoft.com/office/drawing/2014/main" id="{BFE2359E-38E5-1EBF-E40E-926657E7F1E0}"/>
              </a:ext>
            </a:extLst>
          </p:cNvPr>
          <p:cNvPicPr>
            <a:picLocks noChangeAspect="1"/>
          </p:cNvPicPr>
          <p:nvPr/>
        </p:nvPicPr>
        <p:blipFill>
          <a:blip r:embed="rId3"/>
          <a:stretch>
            <a:fillRect/>
          </a:stretch>
        </p:blipFill>
        <p:spPr>
          <a:xfrm>
            <a:off x="6536265" y="1440330"/>
            <a:ext cx="4435224" cy="3139432"/>
          </a:xfrm>
          <a:prstGeom prst="rect">
            <a:avLst/>
          </a:prstGeom>
        </p:spPr>
      </p:pic>
      <p:sp>
        <p:nvSpPr>
          <p:cNvPr id="2" name="TextBox 1">
            <a:extLst>
              <a:ext uri="{FF2B5EF4-FFF2-40B4-BE49-F238E27FC236}">
                <a16:creationId xmlns:a16="http://schemas.microsoft.com/office/drawing/2014/main" id="{B79B4DA7-D72A-820E-7AA9-0D795A5774D6}"/>
              </a:ext>
            </a:extLst>
          </p:cNvPr>
          <p:cNvSpPr txBox="1"/>
          <p:nvPr/>
        </p:nvSpPr>
        <p:spPr>
          <a:xfrm>
            <a:off x="6687671" y="5100359"/>
            <a:ext cx="4346571" cy="1384995"/>
          </a:xfrm>
          <a:prstGeom prst="rect">
            <a:avLst/>
          </a:prstGeom>
          <a:noFill/>
        </p:spPr>
        <p:txBody>
          <a:bodyPr wrap="square" rtlCol="0">
            <a:spAutoFit/>
          </a:bodyPr>
          <a:lstStyle/>
          <a:p>
            <a:r>
              <a:rPr lang="en-US" sz="1200" b="0" i="0" dirty="0">
                <a:solidFill>
                  <a:srgbClr val="374151"/>
                </a:solidFill>
                <a:effectLst/>
                <a:latin typeface="Söhne"/>
              </a:rPr>
              <a:t>This table provides a breakdown of the dataset based on provinces. The majority of individuals are from Ontario (ON) with 44.11%, followed by British Columbia (BC) with 22.88%, Nova Scotia (NS) with 11.97%, Alberta (AB) with 10.67%, and Quebec (QC) with 10.38%. The cumulative frequencies and percentages show the overall composition of the dataset, with a note about missing data for 5,907 individuals.</a:t>
            </a:r>
            <a:endParaRPr lang="en-CA" sz="1200" dirty="0"/>
          </a:p>
        </p:txBody>
      </p:sp>
      <p:sp>
        <p:nvSpPr>
          <p:cNvPr id="4" name="TextBox 3">
            <a:extLst>
              <a:ext uri="{FF2B5EF4-FFF2-40B4-BE49-F238E27FC236}">
                <a16:creationId xmlns:a16="http://schemas.microsoft.com/office/drawing/2014/main" id="{374A4193-60F7-B899-6A82-23ADAACBA7EF}"/>
              </a:ext>
            </a:extLst>
          </p:cNvPr>
          <p:cNvSpPr txBox="1"/>
          <p:nvPr/>
        </p:nvSpPr>
        <p:spPr>
          <a:xfrm>
            <a:off x="1039906" y="298671"/>
            <a:ext cx="10103223" cy="923330"/>
          </a:xfrm>
          <a:prstGeom prst="rect">
            <a:avLst/>
          </a:prstGeom>
          <a:noFill/>
        </p:spPr>
        <p:txBody>
          <a:bodyPr wrap="square" rtlCol="0">
            <a:spAutoFit/>
          </a:bodyPr>
          <a:lstStyle/>
          <a:p>
            <a:pPr algn="ctr"/>
            <a:r>
              <a:rPr lang="en-CA" sz="1800" b="1" dirty="0"/>
              <a:t>UNIVARIATE ANALYSIS</a:t>
            </a:r>
          </a:p>
          <a:p>
            <a:pPr algn="ctr"/>
            <a:r>
              <a:rPr lang="en-CA" sz="1800" dirty="0"/>
              <a:t>(</a:t>
            </a:r>
            <a:r>
              <a:rPr lang="en-CA" dirty="0"/>
              <a:t>Categorical Variables</a:t>
            </a:r>
            <a:r>
              <a:rPr lang="en-CA" sz="1800" dirty="0"/>
              <a:t>)</a:t>
            </a:r>
          </a:p>
          <a:p>
            <a:endParaRPr lang="en-CA" dirty="0"/>
          </a:p>
        </p:txBody>
      </p:sp>
    </p:spTree>
    <p:extLst>
      <p:ext uri="{BB962C8B-B14F-4D97-AF65-F5344CB8AC3E}">
        <p14:creationId xmlns:p14="http://schemas.microsoft.com/office/powerpoint/2010/main" val="2641883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17321-E5FB-6918-4230-4B2ABF48F630}"/>
              </a:ext>
            </a:extLst>
          </p:cNvPr>
          <p:cNvSpPr txBox="1"/>
          <p:nvPr/>
        </p:nvSpPr>
        <p:spPr>
          <a:xfrm>
            <a:off x="1032933" y="321733"/>
            <a:ext cx="10126133" cy="707886"/>
          </a:xfrm>
          <a:prstGeom prst="rect">
            <a:avLst/>
          </a:prstGeom>
          <a:noFill/>
        </p:spPr>
        <p:txBody>
          <a:bodyPr wrap="square" rtlCol="0">
            <a:spAutoFit/>
          </a:bodyPr>
          <a:lstStyle/>
          <a:p>
            <a:pPr algn="ctr"/>
            <a:r>
              <a:rPr lang="en-CA" sz="2000" b="1" dirty="0"/>
              <a:t>UNIVARIATE ANALYSIS</a:t>
            </a:r>
          </a:p>
          <a:p>
            <a:pPr algn="ctr"/>
            <a:r>
              <a:rPr lang="en-CA" sz="2000" dirty="0"/>
              <a:t>(</a:t>
            </a:r>
            <a:r>
              <a:rPr lang="en-CA" dirty="0"/>
              <a:t>Numerical Variable – Age and Sales</a:t>
            </a:r>
            <a:r>
              <a:rPr lang="en-CA" sz="2000" dirty="0"/>
              <a:t>)</a:t>
            </a:r>
          </a:p>
        </p:txBody>
      </p:sp>
      <p:sp>
        <p:nvSpPr>
          <p:cNvPr id="10" name="TextBox 9">
            <a:extLst>
              <a:ext uri="{FF2B5EF4-FFF2-40B4-BE49-F238E27FC236}">
                <a16:creationId xmlns:a16="http://schemas.microsoft.com/office/drawing/2014/main" id="{B0407D20-8991-7D04-C3C8-A478ECD9A076}"/>
              </a:ext>
            </a:extLst>
          </p:cNvPr>
          <p:cNvSpPr txBox="1"/>
          <p:nvPr/>
        </p:nvSpPr>
        <p:spPr>
          <a:xfrm>
            <a:off x="1014117" y="1285250"/>
            <a:ext cx="4204447" cy="1323439"/>
          </a:xfrm>
          <a:prstGeom prst="rect">
            <a:avLst/>
          </a:prstGeom>
          <a:noFill/>
        </p:spPr>
        <p:txBody>
          <a:bodyPr wrap="square">
            <a:spAutoFit/>
          </a:bodyPr>
          <a:lstStyle/>
          <a:p>
            <a:r>
              <a:rPr lang="en-US" sz="1000" dirty="0">
                <a:solidFill>
                  <a:srgbClr val="0000FF"/>
                </a:solidFill>
                <a:latin typeface="Courier New" panose="02070309020205020404" pitchFamily="49" charset="0"/>
              </a:rPr>
              <a:t>Title</a:t>
            </a:r>
            <a:r>
              <a:rPr lang="en-US" sz="1000" dirty="0">
                <a:solidFill>
                  <a:srgbClr val="000000"/>
                </a:solidFill>
                <a:latin typeface="Courier New" panose="02070309020205020404" pitchFamily="49" charset="0"/>
              </a:rPr>
              <a:t> </a:t>
            </a:r>
            <a:r>
              <a:rPr lang="en-US" sz="1000" dirty="0">
                <a:solidFill>
                  <a:srgbClr val="800080"/>
                </a:solidFill>
                <a:latin typeface="Courier New" panose="02070309020205020404" pitchFamily="49" charset="0"/>
              </a:rPr>
              <a:t>"Exploring Data: Continuous Variables"</a:t>
            </a:r>
            <a:r>
              <a:rPr lang="en-US" sz="1000" dirty="0">
                <a:solidFill>
                  <a:srgbClr val="000000"/>
                </a:solidFill>
                <a:latin typeface="Courier New" panose="02070309020205020404" pitchFamily="49" charset="0"/>
              </a:rPr>
              <a:t>;</a:t>
            </a:r>
          </a:p>
          <a:p>
            <a:r>
              <a:rPr lang="en-US" sz="1000" b="1" dirty="0">
                <a:solidFill>
                  <a:srgbClr val="000080"/>
                </a:solidFill>
                <a:latin typeface="Courier New" panose="02070309020205020404" pitchFamily="49" charset="0"/>
              </a:rPr>
              <a:t>Proc</a:t>
            </a:r>
            <a:r>
              <a:rPr lang="en-US" sz="1000" b="0" dirty="0">
                <a:solidFill>
                  <a:srgbClr val="000000"/>
                </a:solidFill>
                <a:latin typeface="Courier New" panose="02070309020205020404" pitchFamily="49" charset="0"/>
              </a:rPr>
              <a:t> </a:t>
            </a:r>
            <a:r>
              <a:rPr lang="en-US" sz="1000" b="1" dirty="0">
                <a:solidFill>
                  <a:srgbClr val="000080"/>
                </a:solidFill>
                <a:latin typeface="Courier New" panose="02070309020205020404" pitchFamily="49" charset="0"/>
              </a:rPr>
              <a:t>Means</a:t>
            </a: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data</a:t>
            </a:r>
            <a:r>
              <a:rPr lang="en-US" sz="1000" b="0" dirty="0">
                <a:solidFill>
                  <a:srgbClr val="000000"/>
                </a:solidFill>
                <a:latin typeface="Courier New" panose="02070309020205020404" pitchFamily="49" charset="0"/>
              </a:rPr>
              <a:t>=Formatted_data;</a:t>
            </a:r>
          </a:p>
          <a:p>
            <a:r>
              <a:rPr lang="en-CA" sz="1000" b="0" dirty="0">
                <a:solidFill>
                  <a:srgbClr val="000000"/>
                </a:solidFill>
                <a:latin typeface="Courier New" panose="02070309020205020404" pitchFamily="49" charset="0"/>
              </a:rPr>
              <a:t>	</a:t>
            </a:r>
            <a:r>
              <a:rPr lang="en-CA" sz="1000" b="0" dirty="0">
                <a:solidFill>
                  <a:srgbClr val="0000FF"/>
                </a:solidFill>
                <a:latin typeface="Courier New" panose="02070309020205020404" pitchFamily="49" charset="0"/>
              </a:rPr>
              <a:t>var</a:t>
            </a:r>
            <a:r>
              <a:rPr lang="en-CA" sz="1000" b="0" dirty="0">
                <a:solidFill>
                  <a:srgbClr val="000000"/>
                </a:solidFill>
                <a:latin typeface="Courier New" panose="02070309020205020404" pitchFamily="49" charset="0"/>
              </a:rPr>
              <a:t> Age Sales;</a:t>
            </a:r>
          </a:p>
          <a:p>
            <a:r>
              <a:rPr lang="en-CA" sz="1000" b="1" dirty="0">
                <a:solidFill>
                  <a:srgbClr val="000080"/>
                </a:solidFill>
                <a:latin typeface="Courier New" panose="02070309020205020404" pitchFamily="49" charset="0"/>
              </a:rPr>
              <a:t>Run</a:t>
            </a:r>
            <a:r>
              <a:rPr lang="en-CA" sz="1000" b="0" dirty="0">
                <a:solidFill>
                  <a:srgbClr val="000000"/>
                </a:solidFill>
                <a:latin typeface="Courier New" panose="02070309020205020404" pitchFamily="49" charset="0"/>
              </a:rPr>
              <a:t>;</a:t>
            </a:r>
          </a:p>
          <a:p>
            <a:r>
              <a:rPr lang="en-CA" sz="1000" b="1" dirty="0">
                <a:solidFill>
                  <a:srgbClr val="000080"/>
                </a:solidFill>
                <a:latin typeface="Courier New" panose="02070309020205020404" pitchFamily="49" charset="0"/>
              </a:rPr>
              <a:t>Proc</a:t>
            </a:r>
            <a:r>
              <a:rPr lang="en-CA" sz="1000" b="0" dirty="0">
                <a:solidFill>
                  <a:srgbClr val="000000"/>
                </a:solidFill>
                <a:latin typeface="Courier New" panose="02070309020205020404" pitchFamily="49" charset="0"/>
              </a:rPr>
              <a:t> </a:t>
            </a:r>
            <a:r>
              <a:rPr lang="en-CA" sz="1000" b="1" dirty="0">
                <a:solidFill>
                  <a:srgbClr val="000080"/>
                </a:solidFill>
                <a:latin typeface="Courier New" panose="02070309020205020404" pitchFamily="49" charset="0"/>
              </a:rPr>
              <a:t>Univariate</a:t>
            </a:r>
            <a:r>
              <a:rPr lang="en-CA" sz="1000" b="0" dirty="0">
                <a:solidFill>
                  <a:srgbClr val="000000"/>
                </a:solidFill>
                <a:latin typeface="Courier New" panose="02070309020205020404" pitchFamily="49" charset="0"/>
              </a:rPr>
              <a:t> </a:t>
            </a:r>
            <a:r>
              <a:rPr lang="en-CA" sz="1000" b="0" dirty="0">
                <a:solidFill>
                  <a:srgbClr val="0000FF"/>
                </a:solidFill>
                <a:latin typeface="Courier New" panose="02070309020205020404" pitchFamily="49" charset="0"/>
              </a:rPr>
              <a:t>data</a:t>
            </a:r>
            <a:r>
              <a:rPr lang="en-CA" sz="1000" b="0" dirty="0">
                <a:solidFill>
                  <a:srgbClr val="000000"/>
                </a:solidFill>
                <a:latin typeface="Courier New" panose="02070309020205020404" pitchFamily="49" charset="0"/>
              </a:rPr>
              <a:t>=Formatted_data </a:t>
            </a:r>
            <a:r>
              <a:rPr lang="en-CA" sz="1000" b="0" dirty="0">
                <a:solidFill>
                  <a:srgbClr val="0000FF"/>
                </a:solidFill>
                <a:latin typeface="Courier New" panose="02070309020205020404" pitchFamily="49" charset="0"/>
              </a:rPr>
              <a:t>normal</a:t>
            </a:r>
            <a:r>
              <a:rPr lang="en-CA" sz="1000" b="0" dirty="0">
                <a:solidFill>
                  <a:srgbClr val="000000"/>
                </a:solidFill>
                <a:latin typeface="Courier New" panose="02070309020205020404" pitchFamily="49" charset="0"/>
              </a:rPr>
              <a:t>;</a:t>
            </a:r>
          </a:p>
          <a:p>
            <a:r>
              <a:rPr lang="en-CA" sz="1000" b="0" dirty="0">
                <a:solidFill>
                  <a:srgbClr val="000000"/>
                </a:solidFill>
                <a:latin typeface="Courier New" panose="02070309020205020404" pitchFamily="49" charset="0"/>
              </a:rPr>
              <a:t>    </a:t>
            </a:r>
            <a:r>
              <a:rPr lang="en-CA" sz="1000" b="0" dirty="0">
                <a:solidFill>
                  <a:srgbClr val="0000FF"/>
                </a:solidFill>
                <a:latin typeface="Courier New" panose="02070309020205020404" pitchFamily="49" charset="0"/>
              </a:rPr>
              <a:t>var</a:t>
            </a:r>
            <a:r>
              <a:rPr lang="en-CA" sz="1000" b="0" dirty="0">
                <a:solidFill>
                  <a:srgbClr val="000000"/>
                </a:solidFill>
                <a:latin typeface="Courier New" panose="02070309020205020404" pitchFamily="49" charset="0"/>
              </a:rPr>
              <a:t> Age Sales;</a:t>
            </a:r>
          </a:p>
          <a:p>
            <a:r>
              <a:rPr lang="en-CA" sz="1000" b="0" dirty="0">
                <a:solidFill>
                  <a:srgbClr val="000000"/>
                </a:solidFill>
                <a:latin typeface="Courier New" panose="02070309020205020404" pitchFamily="49" charset="0"/>
              </a:rPr>
              <a:t>    </a:t>
            </a:r>
            <a:r>
              <a:rPr lang="en-CA" sz="1000" b="0" dirty="0">
                <a:solidFill>
                  <a:srgbClr val="0000FF"/>
                </a:solidFill>
                <a:latin typeface="Courier New" panose="02070309020205020404" pitchFamily="49" charset="0"/>
              </a:rPr>
              <a:t>histogram</a:t>
            </a:r>
            <a:r>
              <a:rPr lang="en-CA" sz="1000" b="0" dirty="0">
                <a:solidFill>
                  <a:srgbClr val="000000"/>
                </a:solidFill>
                <a:latin typeface="Courier New" panose="02070309020205020404" pitchFamily="49" charset="0"/>
              </a:rPr>
              <a:t> Age Sales / </a:t>
            </a:r>
            <a:r>
              <a:rPr lang="en-CA" sz="1000" b="0" dirty="0">
                <a:solidFill>
                  <a:srgbClr val="0000FF"/>
                </a:solidFill>
                <a:latin typeface="Courier New" panose="02070309020205020404" pitchFamily="49" charset="0"/>
              </a:rPr>
              <a:t>normal</a:t>
            </a:r>
            <a:r>
              <a:rPr lang="en-CA" sz="1000" b="0" dirty="0">
                <a:solidFill>
                  <a:srgbClr val="000000"/>
                </a:solidFill>
                <a:latin typeface="Courier New" panose="02070309020205020404" pitchFamily="49" charset="0"/>
              </a:rPr>
              <a:t>;</a:t>
            </a:r>
          </a:p>
          <a:p>
            <a:r>
              <a:rPr lang="en-CA" sz="1000" b="1" dirty="0">
                <a:solidFill>
                  <a:srgbClr val="000080"/>
                </a:solidFill>
                <a:latin typeface="Courier New" panose="02070309020205020404" pitchFamily="49" charset="0"/>
              </a:rPr>
              <a:t>Run</a:t>
            </a:r>
            <a:r>
              <a:rPr lang="en-CA" sz="1000" b="0" dirty="0">
                <a:solidFill>
                  <a:srgbClr val="000000"/>
                </a:solidFill>
                <a:latin typeface="Courier New" panose="02070309020205020404" pitchFamily="49" charset="0"/>
              </a:rPr>
              <a:t>;</a:t>
            </a:r>
            <a:endParaRPr lang="en-CA" sz="1000" dirty="0"/>
          </a:p>
        </p:txBody>
      </p:sp>
      <p:sp>
        <p:nvSpPr>
          <p:cNvPr id="11" name="TextBox 10">
            <a:extLst>
              <a:ext uri="{FF2B5EF4-FFF2-40B4-BE49-F238E27FC236}">
                <a16:creationId xmlns:a16="http://schemas.microsoft.com/office/drawing/2014/main" id="{6D3011D9-45B9-C5EB-F875-949B24F7F5C0}"/>
              </a:ext>
            </a:extLst>
          </p:cNvPr>
          <p:cNvSpPr txBox="1"/>
          <p:nvPr/>
        </p:nvSpPr>
        <p:spPr>
          <a:xfrm>
            <a:off x="5638800" y="2971800"/>
            <a:ext cx="914400" cy="914400"/>
          </a:xfrm>
          <a:prstGeom prst="rect">
            <a:avLst/>
          </a:prstGeom>
          <a:noFill/>
        </p:spPr>
        <p:txBody>
          <a:bodyPr wrap="square" rtlCol="0">
            <a:spAutoFit/>
          </a:bodyPr>
          <a:lstStyle/>
          <a:p>
            <a:endParaRPr lang="en-CA" dirty="0"/>
          </a:p>
        </p:txBody>
      </p:sp>
      <p:pic>
        <p:nvPicPr>
          <p:cNvPr id="4" name="Picture 3">
            <a:extLst>
              <a:ext uri="{FF2B5EF4-FFF2-40B4-BE49-F238E27FC236}">
                <a16:creationId xmlns:a16="http://schemas.microsoft.com/office/drawing/2014/main" id="{9689253C-AAE0-5993-1261-BBAD77667F2A}"/>
              </a:ext>
            </a:extLst>
          </p:cNvPr>
          <p:cNvPicPr>
            <a:picLocks noChangeAspect="1"/>
          </p:cNvPicPr>
          <p:nvPr/>
        </p:nvPicPr>
        <p:blipFill>
          <a:blip r:embed="rId2"/>
          <a:stretch>
            <a:fillRect/>
          </a:stretch>
        </p:blipFill>
        <p:spPr>
          <a:xfrm>
            <a:off x="8708714" y="1261181"/>
            <a:ext cx="2281020" cy="3066589"/>
          </a:xfrm>
          <a:prstGeom prst="rect">
            <a:avLst/>
          </a:prstGeom>
        </p:spPr>
      </p:pic>
      <p:pic>
        <p:nvPicPr>
          <p:cNvPr id="8" name="Picture 7">
            <a:extLst>
              <a:ext uri="{FF2B5EF4-FFF2-40B4-BE49-F238E27FC236}">
                <a16:creationId xmlns:a16="http://schemas.microsoft.com/office/drawing/2014/main" id="{CFF07521-5A6F-A4B3-E1AD-EE7F504FD36F}"/>
              </a:ext>
            </a:extLst>
          </p:cNvPr>
          <p:cNvPicPr>
            <a:picLocks noChangeAspect="1"/>
          </p:cNvPicPr>
          <p:nvPr/>
        </p:nvPicPr>
        <p:blipFill>
          <a:blip r:embed="rId3"/>
          <a:stretch>
            <a:fillRect/>
          </a:stretch>
        </p:blipFill>
        <p:spPr>
          <a:xfrm>
            <a:off x="6813176" y="4400777"/>
            <a:ext cx="5298142" cy="2252031"/>
          </a:xfrm>
          <a:prstGeom prst="rect">
            <a:avLst/>
          </a:prstGeom>
        </p:spPr>
      </p:pic>
      <p:pic>
        <p:nvPicPr>
          <p:cNvPr id="13" name="Picture 12">
            <a:extLst>
              <a:ext uri="{FF2B5EF4-FFF2-40B4-BE49-F238E27FC236}">
                <a16:creationId xmlns:a16="http://schemas.microsoft.com/office/drawing/2014/main" id="{7427EAC0-96D1-2503-A8AC-93EAB76CD24A}"/>
              </a:ext>
            </a:extLst>
          </p:cNvPr>
          <p:cNvPicPr>
            <a:picLocks noChangeAspect="1"/>
          </p:cNvPicPr>
          <p:nvPr/>
        </p:nvPicPr>
        <p:blipFill>
          <a:blip r:embed="rId4"/>
          <a:stretch>
            <a:fillRect/>
          </a:stretch>
        </p:blipFill>
        <p:spPr>
          <a:xfrm>
            <a:off x="5491964" y="1261181"/>
            <a:ext cx="2429933" cy="2994914"/>
          </a:xfrm>
          <a:prstGeom prst="rect">
            <a:avLst/>
          </a:prstGeom>
        </p:spPr>
      </p:pic>
      <p:pic>
        <p:nvPicPr>
          <p:cNvPr id="14" name="Picture 13">
            <a:extLst>
              <a:ext uri="{FF2B5EF4-FFF2-40B4-BE49-F238E27FC236}">
                <a16:creationId xmlns:a16="http://schemas.microsoft.com/office/drawing/2014/main" id="{58BACDBE-159A-F01D-5929-6E7D9BDA0519}"/>
              </a:ext>
            </a:extLst>
          </p:cNvPr>
          <p:cNvPicPr>
            <a:picLocks noChangeAspect="1"/>
          </p:cNvPicPr>
          <p:nvPr/>
        </p:nvPicPr>
        <p:blipFill>
          <a:blip r:embed="rId5"/>
          <a:stretch>
            <a:fillRect/>
          </a:stretch>
        </p:blipFill>
        <p:spPr>
          <a:xfrm>
            <a:off x="1160698" y="4419316"/>
            <a:ext cx="5652478" cy="2252031"/>
          </a:xfrm>
          <a:prstGeom prst="rect">
            <a:avLst/>
          </a:prstGeom>
        </p:spPr>
      </p:pic>
      <p:pic>
        <p:nvPicPr>
          <p:cNvPr id="16" name="Picture 15">
            <a:extLst>
              <a:ext uri="{FF2B5EF4-FFF2-40B4-BE49-F238E27FC236}">
                <a16:creationId xmlns:a16="http://schemas.microsoft.com/office/drawing/2014/main" id="{F92320CA-948F-C2B9-73A8-1BC8148731D2}"/>
              </a:ext>
            </a:extLst>
          </p:cNvPr>
          <p:cNvPicPr>
            <a:picLocks noChangeAspect="1"/>
          </p:cNvPicPr>
          <p:nvPr/>
        </p:nvPicPr>
        <p:blipFill>
          <a:blip r:embed="rId6"/>
          <a:stretch>
            <a:fillRect/>
          </a:stretch>
        </p:blipFill>
        <p:spPr>
          <a:xfrm>
            <a:off x="1032933" y="3083351"/>
            <a:ext cx="3398815" cy="1165961"/>
          </a:xfrm>
          <a:prstGeom prst="rect">
            <a:avLst/>
          </a:prstGeom>
        </p:spPr>
      </p:pic>
    </p:spTree>
    <p:extLst>
      <p:ext uri="{BB962C8B-B14F-4D97-AF65-F5344CB8AC3E}">
        <p14:creationId xmlns:p14="http://schemas.microsoft.com/office/powerpoint/2010/main" val="2832870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4125C-87D0-205F-D64B-88507BDDAA63}"/>
              </a:ext>
            </a:extLst>
          </p:cNvPr>
          <p:cNvSpPr>
            <a:spLocks noGrp="1"/>
          </p:cNvSpPr>
          <p:nvPr>
            <p:ph sz="half" idx="1"/>
          </p:nvPr>
        </p:nvSpPr>
        <p:spPr>
          <a:xfrm>
            <a:off x="1506071" y="1407459"/>
            <a:ext cx="4873058" cy="4818529"/>
          </a:xfrm>
        </p:spPr>
        <p:txBody>
          <a:bodyPr>
            <a:normAutofit lnSpcReduction="10000"/>
          </a:bodyPr>
          <a:lstStyle/>
          <a:p>
            <a:r>
              <a:rPr lang="en-CA" sz="900" dirty="0">
                <a:solidFill>
                  <a:srgbClr val="008000"/>
                </a:solidFill>
                <a:latin typeface="Courier New" panose="02070309020205020404" pitchFamily="49" charset="0"/>
              </a:rPr>
              <a:t>*** Distinct account number;</a:t>
            </a:r>
            <a:endParaRPr lang="en-CA" sz="900" dirty="0">
              <a:solidFill>
                <a:srgbClr val="000000"/>
              </a:solidFill>
              <a:latin typeface="Courier New" panose="02070309020205020404" pitchFamily="49" charset="0"/>
            </a:endParaRPr>
          </a:p>
          <a:p>
            <a:pPr marL="0" indent="0">
              <a:lnSpc>
                <a:spcPct val="120000"/>
              </a:lnSpc>
              <a:spcBef>
                <a:spcPts val="0"/>
              </a:spcBef>
              <a:spcAft>
                <a:spcPts val="0"/>
              </a:spcAft>
              <a:buNone/>
            </a:pPr>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sql</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US" sz="900" dirty="0">
                <a:solidFill>
                  <a:srgbClr val="0000FF"/>
                </a:solidFill>
                <a:latin typeface="Courier New" panose="02070309020205020404" pitchFamily="49" charset="0"/>
              </a:rPr>
              <a:t>     </a:t>
            </a:r>
            <a:r>
              <a:rPr lang="en-US" sz="900" b="0" dirty="0">
                <a:solidFill>
                  <a:srgbClr val="0000FF"/>
                </a:solidFill>
                <a:latin typeface="Courier New" panose="02070309020205020404" pitchFamily="49" charset="0"/>
              </a:rPr>
              <a:t>select</a:t>
            </a:r>
            <a:r>
              <a:rPr lang="en-US" sz="900" b="0" dirty="0">
                <a:solidFill>
                  <a:srgbClr val="000000"/>
                </a:solidFill>
                <a:latin typeface="Courier New" panose="02070309020205020404" pitchFamily="49" charset="0"/>
              </a:rPr>
              <a:t> count(</a:t>
            </a:r>
            <a:r>
              <a:rPr lang="en-US" sz="900" b="0" dirty="0">
                <a:solidFill>
                  <a:srgbClr val="0000FF"/>
                </a:solidFill>
                <a:latin typeface="Courier New" panose="02070309020205020404" pitchFamily="49" charset="0"/>
              </a:rPr>
              <a:t>distinct</a:t>
            </a:r>
            <a:r>
              <a:rPr lang="en-US" sz="900" b="0" dirty="0">
                <a:solidFill>
                  <a:srgbClr val="000000"/>
                </a:solidFill>
                <a:latin typeface="Courier New" panose="02070309020205020404" pitchFamily="49" charset="0"/>
              </a:rPr>
              <a:t> Acctno) </a:t>
            </a:r>
            <a:r>
              <a:rPr lang="en-US" sz="900" b="0" dirty="0">
                <a:solidFill>
                  <a:srgbClr val="0000FF"/>
                </a:solidFill>
                <a:latin typeface="Courier New" panose="02070309020205020404" pitchFamily="49" charset="0"/>
              </a:rPr>
              <a:t>as</a:t>
            </a:r>
            <a:r>
              <a:rPr lang="en-US" sz="900" b="0" dirty="0">
                <a:solidFill>
                  <a:srgbClr val="000000"/>
                </a:solidFill>
                <a:latin typeface="Courier New" panose="02070309020205020404" pitchFamily="49" charset="0"/>
              </a:rPr>
              <a:t> </a:t>
            </a:r>
            <a:r>
              <a:rPr lang="en-US" sz="900" b="0" dirty="0" err="1">
                <a:solidFill>
                  <a:srgbClr val="000000"/>
                </a:solidFill>
                <a:latin typeface="Courier New" panose="02070309020205020404" pitchFamily="49" charset="0"/>
              </a:rPr>
              <a:t>Unique_Accounts</a:t>
            </a:r>
            <a:r>
              <a:rPr lang="en-US" sz="900" b="0" dirty="0">
                <a:solidFill>
                  <a:srgbClr val="000000"/>
                </a:solidFill>
                <a:latin typeface="Courier New" panose="02070309020205020404" pitchFamily="49" charset="0"/>
              </a:rPr>
              <a:t> 	</a:t>
            </a:r>
          </a:p>
          <a:p>
            <a:pPr marL="0" indent="0">
              <a:lnSpc>
                <a:spcPct val="120000"/>
              </a:lnSpc>
              <a:spcBef>
                <a:spcPts val="0"/>
              </a:spcBef>
              <a:spcAft>
                <a:spcPts val="0"/>
              </a:spcAft>
              <a:buNone/>
            </a:pPr>
            <a:r>
              <a:rPr lang="en-US" sz="90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from</a:t>
            </a:r>
            <a:r>
              <a:rPr lang="en-US" sz="900" b="0" dirty="0">
                <a:solidFill>
                  <a:srgbClr val="000000"/>
                </a:solidFill>
                <a:latin typeface="Courier New" panose="02070309020205020404" pitchFamily="49" charset="0"/>
              </a:rPr>
              <a:t> </a:t>
            </a:r>
            <a:r>
              <a:rPr lang="en-US" sz="900" dirty="0">
                <a:solidFill>
                  <a:srgbClr val="000000"/>
                </a:solidFill>
                <a:latin typeface="Courier New" panose="02070309020205020404" pitchFamily="49" charset="0"/>
              </a:rPr>
              <a:t>Telecom</a:t>
            </a:r>
            <a:r>
              <a:rPr lang="en-US" sz="900" b="0" dirty="0">
                <a:solidFill>
                  <a:srgbClr val="000000"/>
                </a:solidFill>
                <a:latin typeface="Courier New" panose="02070309020205020404" pitchFamily="49" charset="0"/>
              </a:rPr>
              <a:t>.nwf ;</a:t>
            </a:r>
          </a:p>
          <a:p>
            <a:pPr marL="0" indent="0">
              <a:lnSpc>
                <a:spcPct val="120000"/>
              </a:lnSpc>
              <a:spcBef>
                <a:spcPts val="0"/>
              </a:spcBef>
              <a:spcAft>
                <a:spcPts val="0"/>
              </a:spcAft>
              <a:buNone/>
            </a:pPr>
            <a:r>
              <a:rPr lang="en-CA" sz="900" b="1" dirty="0">
                <a:solidFill>
                  <a:srgbClr val="000080"/>
                </a:solidFill>
                <a:latin typeface="Courier New" panose="02070309020205020404" pitchFamily="49" charset="0"/>
              </a:rPr>
              <a:t>quit</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contents</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data</a:t>
            </a:r>
            <a:r>
              <a:rPr lang="en-CA" sz="900" b="0" dirty="0">
                <a:solidFill>
                  <a:srgbClr val="000000"/>
                </a:solidFill>
                <a:latin typeface="Courier New" panose="02070309020205020404" pitchFamily="49" charset="0"/>
              </a:rPr>
              <a:t> = </a:t>
            </a:r>
            <a:r>
              <a:rPr lang="en-US" sz="900" dirty="0">
                <a:solidFill>
                  <a:srgbClr val="000000"/>
                </a:solidFill>
                <a:latin typeface="Courier New" panose="02070309020205020404" pitchFamily="49" charset="0"/>
              </a:rPr>
              <a:t>Telecom</a:t>
            </a:r>
            <a:r>
              <a:rPr lang="en-US" sz="900" b="0" dirty="0">
                <a:solidFill>
                  <a:srgbClr val="000000"/>
                </a:solidFill>
                <a:latin typeface="Courier New" panose="02070309020205020404" pitchFamily="49" charset="0"/>
              </a:rPr>
              <a:t>.</a:t>
            </a:r>
            <a:r>
              <a:rPr lang="en-CA" sz="900" b="0" dirty="0">
                <a:solidFill>
                  <a:srgbClr val="000000"/>
                </a:solidFill>
                <a:latin typeface="Courier New" panose="02070309020205020404" pitchFamily="49" charset="0"/>
              </a:rPr>
              <a:t>nwf;</a:t>
            </a: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endParaRPr lang="en-CA" sz="900" b="0" dirty="0">
              <a:solidFill>
                <a:srgbClr val="000000"/>
              </a:solidFill>
              <a:latin typeface="Courier New" panose="02070309020205020404" pitchFamily="49" charset="0"/>
            </a:endParaRPr>
          </a:p>
          <a:p>
            <a:pPr marL="0" indent="0">
              <a:lnSpc>
                <a:spcPct val="120000"/>
              </a:lnSpc>
              <a:spcBef>
                <a:spcPts val="0"/>
              </a:spcBef>
              <a:spcAft>
                <a:spcPts val="0"/>
              </a:spcAft>
              <a:buNone/>
            </a:pPr>
            <a:r>
              <a:rPr lang="en-US" sz="900" b="0" dirty="0">
                <a:solidFill>
                  <a:srgbClr val="0000FF"/>
                </a:solidFill>
                <a:latin typeface="Courier New" panose="02070309020205020404" pitchFamily="49" charset="0"/>
              </a:rPr>
              <a:t>Title</a:t>
            </a:r>
            <a:r>
              <a:rPr lang="en-US" sz="900" b="0" dirty="0">
                <a:solidFill>
                  <a:srgbClr val="000000"/>
                </a:solidFill>
                <a:latin typeface="Courier New" panose="02070309020205020404" pitchFamily="49" charset="0"/>
              </a:rPr>
              <a:t> </a:t>
            </a:r>
            <a:r>
              <a:rPr lang="en-US" sz="900" b="0" dirty="0">
                <a:solidFill>
                  <a:srgbClr val="800080"/>
                </a:solidFill>
                <a:latin typeface="Courier New" panose="02070309020205020404" pitchFamily="49" charset="0"/>
              </a:rPr>
              <a:t>'Total Number of Activated Accounts'</a:t>
            </a:r>
            <a:r>
              <a:rPr lang="en-US"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sql</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US" sz="900" b="0" dirty="0">
                <a:solidFill>
                  <a:srgbClr val="0000FF"/>
                </a:solidFill>
                <a:latin typeface="Courier New" panose="02070309020205020404" pitchFamily="49" charset="0"/>
              </a:rPr>
              <a:t>select</a:t>
            </a:r>
            <a:r>
              <a:rPr lang="en-US" sz="900" b="0" dirty="0">
                <a:solidFill>
                  <a:srgbClr val="000000"/>
                </a:solidFill>
                <a:latin typeface="Courier New" panose="02070309020205020404" pitchFamily="49" charset="0"/>
              </a:rPr>
              <a:t> count(Acctno) </a:t>
            </a:r>
            <a:r>
              <a:rPr lang="en-US" sz="900" b="0" dirty="0">
                <a:solidFill>
                  <a:srgbClr val="0000FF"/>
                </a:solidFill>
                <a:latin typeface="Courier New" panose="02070309020205020404" pitchFamily="49" charset="0"/>
              </a:rPr>
              <a:t>as</a:t>
            </a:r>
            <a:r>
              <a:rPr lang="en-US" sz="900" b="0" dirty="0">
                <a:solidFill>
                  <a:srgbClr val="000000"/>
                </a:solidFill>
                <a:latin typeface="Courier New" panose="02070309020205020404" pitchFamily="49" charset="0"/>
              </a:rPr>
              <a:t> </a:t>
            </a:r>
            <a:r>
              <a:rPr lang="en-US" sz="900" b="0" dirty="0" err="1">
                <a:solidFill>
                  <a:srgbClr val="000000"/>
                </a:solidFill>
                <a:latin typeface="Courier New" panose="02070309020205020404" pitchFamily="49" charset="0"/>
              </a:rPr>
              <a:t>Activated_Accounts</a:t>
            </a:r>
            <a:endParaRPr lang="en-US" sz="900" b="0" dirty="0">
              <a:solidFill>
                <a:srgbClr val="000000"/>
              </a:solidFill>
              <a:latin typeface="Courier New" panose="02070309020205020404" pitchFamily="49" charset="0"/>
            </a:endParaRPr>
          </a:p>
          <a:p>
            <a:pPr marL="0" indent="0">
              <a:lnSpc>
                <a:spcPct val="120000"/>
              </a:lnSpc>
              <a:spcBef>
                <a:spcPts val="0"/>
              </a:spcBef>
              <a:spcAft>
                <a:spcPts val="0"/>
              </a:spcAft>
              <a:buNone/>
            </a:pPr>
            <a:r>
              <a:rPr lang="en-CA" sz="900" b="0" dirty="0">
                <a:solidFill>
                  <a:srgbClr val="0000FF"/>
                </a:solidFill>
                <a:latin typeface="Courier New" panose="02070309020205020404" pitchFamily="49" charset="0"/>
              </a:rPr>
              <a:t>from</a:t>
            </a:r>
            <a:r>
              <a:rPr lang="en-CA" sz="900" b="0" dirty="0">
                <a:solidFill>
                  <a:srgbClr val="000000"/>
                </a:solidFill>
                <a:latin typeface="Courier New" panose="02070309020205020404" pitchFamily="49" charset="0"/>
              </a:rPr>
              <a:t> </a:t>
            </a:r>
            <a:r>
              <a:rPr lang="en-US" sz="900" dirty="0">
                <a:solidFill>
                  <a:srgbClr val="000000"/>
                </a:solidFill>
                <a:latin typeface="Courier New" panose="02070309020205020404" pitchFamily="49" charset="0"/>
              </a:rPr>
              <a:t>Telecom</a:t>
            </a:r>
            <a:r>
              <a:rPr lang="en-US" sz="900" b="0" dirty="0">
                <a:solidFill>
                  <a:srgbClr val="000000"/>
                </a:solidFill>
                <a:latin typeface="Courier New" panose="02070309020205020404" pitchFamily="49" charset="0"/>
              </a:rPr>
              <a:t>.</a:t>
            </a:r>
            <a:r>
              <a:rPr lang="en-CA" sz="900" b="0" dirty="0">
                <a:solidFill>
                  <a:srgbClr val="000000"/>
                </a:solidFill>
                <a:latin typeface="Courier New" panose="02070309020205020404" pitchFamily="49" charset="0"/>
              </a:rPr>
              <a:t>nwf</a:t>
            </a:r>
          </a:p>
          <a:p>
            <a:pPr marL="0" indent="0">
              <a:lnSpc>
                <a:spcPct val="120000"/>
              </a:lnSpc>
              <a:spcBef>
                <a:spcPts val="0"/>
              </a:spcBef>
              <a:spcAft>
                <a:spcPts val="0"/>
              </a:spcAft>
              <a:buNone/>
            </a:pPr>
            <a:r>
              <a:rPr lang="en-US" sz="900" b="0" dirty="0">
                <a:solidFill>
                  <a:srgbClr val="0000FF"/>
                </a:solidFill>
                <a:latin typeface="Courier New" panose="02070309020205020404" pitchFamily="49" charset="0"/>
              </a:rPr>
              <a:t>where</a:t>
            </a:r>
            <a:r>
              <a:rPr lang="en-US" sz="900" b="0" dirty="0">
                <a:solidFill>
                  <a:srgbClr val="000000"/>
                </a:solidFill>
                <a:latin typeface="Courier New" panose="02070309020205020404" pitchFamily="49" charset="0"/>
              </a:rPr>
              <a:t> actdt is not null </a:t>
            </a:r>
            <a:r>
              <a:rPr lang="en-US" sz="900" b="0" dirty="0">
                <a:solidFill>
                  <a:srgbClr val="0000FF"/>
                </a:solidFill>
                <a:latin typeface="Courier New" panose="02070309020205020404" pitchFamily="49" charset="0"/>
              </a:rPr>
              <a:t>and</a:t>
            </a:r>
            <a:r>
              <a:rPr lang="en-US" sz="900" b="0" dirty="0">
                <a:solidFill>
                  <a:srgbClr val="000000"/>
                </a:solidFill>
                <a:latin typeface="Courier New" panose="02070309020205020404" pitchFamily="49" charset="0"/>
              </a:rPr>
              <a:t> deactdt is null;</a:t>
            </a:r>
          </a:p>
          <a:p>
            <a:pPr marL="0" indent="0">
              <a:lnSpc>
                <a:spcPct val="120000"/>
              </a:lnSpc>
              <a:spcBef>
                <a:spcPts val="0"/>
              </a:spcBef>
              <a:spcAft>
                <a:spcPts val="0"/>
              </a:spcAft>
              <a:buNone/>
            </a:pPr>
            <a:r>
              <a:rPr lang="en-CA" sz="900" b="1" dirty="0">
                <a:solidFill>
                  <a:srgbClr val="000080"/>
                </a:solidFill>
                <a:latin typeface="Courier New" panose="02070309020205020404" pitchFamily="49" charset="0"/>
              </a:rPr>
              <a:t>quit</a:t>
            </a:r>
            <a:r>
              <a:rPr lang="en-CA" sz="900" b="0" dirty="0">
                <a:solidFill>
                  <a:srgbClr val="000000"/>
                </a:solidFill>
                <a:latin typeface="Courier New" panose="02070309020205020404" pitchFamily="49" charset="0"/>
              </a:rPr>
              <a:t>;</a:t>
            </a:r>
          </a:p>
          <a:p>
            <a:pPr>
              <a:lnSpc>
                <a:spcPct val="120000"/>
              </a:lnSpc>
              <a:spcBef>
                <a:spcPts val="0"/>
              </a:spcBef>
              <a:spcAft>
                <a:spcPts val="0"/>
              </a:spcAft>
              <a:buFont typeface="Arial" panose="020B0604020202020204" pitchFamily="34" charset="0"/>
              <a:buChar char="•"/>
            </a:pPr>
            <a:r>
              <a:rPr lang="en-US" sz="900" b="0" dirty="0">
                <a:solidFill>
                  <a:srgbClr val="008000"/>
                </a:solidFill>
                <a:latin typeface="Courier New" panose="02070309020205020404" pitchFamily="49" charset="0"/>
              </a:rPr>
              <a:t>The number of activated accounts are 82620;</a:t>
            </a:r>
            <a:endParaRPr lang="en-US" sz="900" dirty="0">
              <a:solidFill>
                <a:srgbClr val="000000"/>
              </a:solidFill>
              <a:latin typeface="Courier New" panose="02070309020205020404" pitchFamily="49" charset="0"/>
            </a:endParaRPr>
          </a:p>
          <a:p>
            <a:pPr>
              <a:lnSpc>
                <a:spcPct val="120000"/>
              </a:lnSpc>
              <a:spcBef>
                <a:spcPts val="0"/>
              </a:spcBef>
              <a:spcAft>
                <a:spcPts val="0"/>
              </a:spcAft>
              <a:buFont typeface="Arial" panose="020B0604020202020204" pitchFamily="34" charset="0"/>
              <a:buChar char="•"/>
            </a:pPr>
            <a:endParaRPr lang="en-CA" sz="1100" b="0" dirty="0">
              <a:solidFill>
                <a:srgbClr val="000000"/>
              </a:solidFill>
              <a:latin typeface="Courier New" panose="02070309020205020404" pitchFamily="49" charset="0"/>
            </a:endParaRPr>
          </a:p>
          <a:p>
            <a:pPr marL="0" indent="0">
              <a:lnSpc>
                <a:spcPct val="120000"/>
              </a:lnSpc>
              <a:spcBef>
                <a:spcPts val="0"/>
              </a:spcBef>
              <a:spcAft>
                <a:spcPts val="0"/>
              </a:spcAft>
              <a:buNone/>
            </a:pPr>
            <a:r>
              <a:rPr lang="en-US" sz="900" b="0" dirty="0">
                <a:solidFill>
                  <a:srgbClr val="0000FF"/>
                </a:solidFill>
                <a:latin typeface="Courier New" panose="02070309020205020404" pitchFamily="49" charset="0"/>
              </a:rPr>
              <a:t>Title</a:t>
            </a:r>
            <a:r>
              <a:rPr lang="en-US" sz="900" b="0" dirty="0">
                <a:solidFill>
                  <a:srgbClr val="000000"/>
                </a:solidFill>
                <a:latin typeface="Courier New" panose="02070309020205020404" pitchFamily="49" charset="0"/>
              </a:rPr>
              <a:t> </a:t>
            </a:r>
            <a:r>
              <a:rPr lang="en-US" sz="900" b="0" dirty="0">
                <a:solidFill>
                  <a:srgbClr val="800080"/>
                </a:solidFill>
                <a:latin typeface="Courier New" panose="02070309020205020404" pitchFamily="49" charset="0"/>
              </a:rPr>
              <a:t>' Total Number of deactivated Accounts'</a:t>
            </a:r>
            <a:r>
              <a:rPr lang="en-US"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sql</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US" sz="900" b="0" dirty="0">
                <a:solidFill>
                  <a:srgbClr val="0000FF"/>
                </a:solidFill>
                <a:latin typeface="Courier New" panose="02070309020205020404" pitchFamily="49" charset="0"/>
              </a:rPr>
              <a:t>select</a:t>
            </a:r>
            <a:r>
              <a:rPr lang="en-US" sz="900" b="0" dirty="0">
                <a:solidFill>
                  <a:srgbClr val="000000"/>
                </a:solidFill>
                <a:latin typeface="Courier New" panose="02070309020205020404" pitchFamily="49" charset="0"/>
              </a:rPr>
              <a:t> count(Acctno) </a:t>
            </a:r>
            <a:r>
              <a:rPr lang="en-US" sz="900" b="0" dirty="0">
                <a:solidFill>
                  <a:srgbClr val="0000FF"/>
                </a:solidFill>
                <a:latin typeface="Courier New" panose="02070309020205020404" pitchFamily="49" charset="0"/>
              </a:rPr>
              <a:t>as</a:t>
            </a:r>
            <a:r>
              <a:rPr lang="en-US" sz="900" b="0" dirty="0">
                <a:solidFill>
                  <a:srgbClr val="000000"/>
                </a:solidFill>
                <a:latin typeface="Courier New" panose="02070309020205020404" pitchFamily="49" charset="0"/>
              </a:rPr>
              <a:t> </a:t>
            </a:r>
            <a:r>
              <a:rPr lang="en-US" sz="900" b="0" dirty="0" err="1">
                <a:solidFill>
                  <a:srgbClr val="000000"/>
                </a:solidFill>
                <a:latin typeface="Courier New" panose="02070309020205020404" pitchFamily="49" charset="0"/>
              </a:rPr>
              <a:t>DeActivated_Accounts</a:t>
            </a:r>
            <a:endParaRPr lang="en-US" sz="900" b="0" dirty="0">
              <a:solidFill>
                <a:srgbClr val="000000"/>
              </a:solidFill>
              <a:latin typeface="Courier New" panose="02070309020205020404" pitchFamily="49" charset="0"/>
            </a:endParaRPr>
          </a:p>
          <a:p>
            <a:pPr marL="0" indent="0">
              <a:lnSpc>
                <a:spcPct val="120000"/>
              </a:lnSpc>
              <a:spcBef>
                <a:spcPts val="0"/>
              </a:spcBef>
              <a:spcAft>
                <a:spcPts val="0"/>
              </a:spcAft>
              <a:buNone/>
            </a:pPr>
            <a:r>
              <a:rPr lang="en-CA" sz="900" b="0" dirty="0">
                <a:solidFill>
                  <a:srgbClr val="0000FF"/>
                </a:solidFill>
                <a:latin typeface="Courier New" panose="02070309020205020404" pitchFamily="49" charset="0"/>
              </a:rPr>
              <a:t>from</a:t>
            </a:r>
            <a:r>
              <a:rPr lang="en-CA" sz="900" b="0" dirty="0">
                <a:solidFill>
                  <a:srgbClr val="000000"/>
                </a:solidFill>
                <a:latin typeface="Courier New" panose="02070309020205020404" pitchFamily="49" charset="0"/>
              </a:rPr>
              <a:t> </a:t>
            </a:r>
            <a:r>
              <a:rPr lang="en-US" sz="900" dirty="0">
                <a:solidFill>
                  <a:srgbClr val="000000"/>
                </a:solidFill>
                <a:latin typeface="Courier New" panose="02070309020205020404" pitchFamily="49" charset="0"/>
              </a:rPr>
              <a:t>Telecom</a:t>
            </a:r>
            <a:r>
              <a:rPr lang="en-CA" sz="900" b="0" dirty="0">
                <a:solidFill>
                  <a:srgbClr val="000000"/>
                </a:solidFill>
                <a:latin typeface="Courier New" panose="02070309020205020404" pitchFamily="49" charset="0"/>
              </a:rPr>
              <a:t>.nwf</a:t>
            </a:r>
          </a:p>
          <a:p>
            <a:pPr marL="0" indent="0">
              <a:lnSpc>
                <a:spcPct val="120000"/>
              </a:lnSpc>
              <a:spcBef>
                <a:spcPts val="0"/>
              </a:spcBef>
              <a:spcAft>
                <a:spcPts val="0"/>
              </a:spcAft>
              <a:buNone/>
            </a:pPr>
            <a:r>
              <a:rPr lang="en-US" sz="900" b="0" dirty="0">
                <a:solidFill>
                  <a:srgbClr val="0000FF"/>
                </a:solidFill>
                <a:latin typeface="Courier New" panose="02070309020205020404" pitchFamily="49" charset="0"/>
              </a:rPr>
              <a:t>where</a:t>
            </a:r>
            <a:r>
              <a:rPr lang="en-US" sz="900" b="0" dirty="0">
                <a:solidFill>
                  <a:srgbClr val="000000"/>
                </a:solidFill>
                <a:latin typeface="Courier New" panose="02070309020205020404" pitchFamily="49" charset="0"/>
              </a:rPr>
              <a:t> deactdt is not null;</a:t>
            </a:r>
          </a:p>
          <a:p>
            <a:pPr marL="0" indent="0">
              <a:lnSpc>
                <a:spcPct val="120000"/>
              </a:lnSpc>
              <a:spcBef>
                <a:spcPts val="0"/>
              </a:spcBef>
              <a:spcAft>
                <a:spcPts val="0"/>
              </a:spcAft>
              <a:buNone/>
            </a:pPr>
            <a:r>
              <a:rPr lang="en-CA" sz="900" b="1" dirty="0">
                <a:solidFill>
                  <a:srgbClr val="000080"/>
                </a:solidFill>
                <a:latin typeface="Courier New" panose="02070309020205020404" pitchFamily="49" charset="0"/>
              </a:rPr>
              <a:t>quit</a:t>
            </a:r>
            <a:r>
              <a:rPr lang="en-CA" sz="900" b="0" dirty="0">
                <a:solidFill>
                  <a:srgbClr val="000000"/>
                </a:solidFill>
                <a:latin typeface="Courier New" panose="02070309020205020404" pitchFamily="49" charset="0"/>
              </a:rPr>
              <a:t>;</a:t>
            </a:r>
          </a:p>
          <a:p>
            <a:pPr>
              <a:lnSpc>
                <a:spcPct val="120000"/>
              </a:lnSpc>
              <a:spcBef>
                <a:spcPts val="0"/>
              </a:spcBef>
              <a:spcAft>
                <a:spcPts val="0"/>
              </a:spcAft>
              <a:buFont typeface="Arial" panose="020B0604020202020204" pitchFamily="34" charset="0"/>
              <a:buChar char="•"/>
            </a:pPr>
            <a:r>
              <a:rPr lang="en-US" sz="900" b="0" dirty="0">
                <a:solidFill>
                  <a:srgbClr val="008000"/>
                </a:solidFill>
                <a:latin typeface="Courier New" panose="02070309020205020404" pitchFamily="49" charset="0"/>
              </a:rPr>
              <a:t>The number of deactivated accounts is 19635;</a:t>
            </a:r>
          </a:p>
          <a:p>
            <a:pPr>
              <a:lnSpc>
                <a:spcPct val="120000"/>
              </a:lnSpc>
              <a:spcBef>
                <a:spcPts val="0"/>
              </a:spcBef>
              <a:spcAft>
                <a:spcPts val="0"/>
              </a:spcAft>
              <a:buFont typeface="Arial" panose="020B0604020202020204" pitchFamily="34" charset="0"/>
              <a:buChar char="•"/>
            </a:pPr>
            <a:endParaRPr lang="en-US" sz="900" b="0" dirty="0">
              <a:solidFill>
                <a:srgbClr val="008000"/>
              </a:solidFill>
              <a:latin typeface="Courier New" panose="02070309020205020404" pitchFamily="49" charset="0"/>
            </a:endParaRPr>
          </a:p>
          <a:p>
            <a:pPr marL="0">
              <a:lnSpc>
                <a:spcPct val="120000"/>
              </a:lnSpc>
              <a:spcBef>
                <a:spcPts val="0"/>
              </a:spcBef>
              <a:spcAft>
                <a:spcPts val="0"/>
              </a:spcAft>
            </a:pPr>
            <a:r>
              <a:rPr lang="en-US" sz="900" dirty="0">
                <a:solidFill>
                  <a:srgbClr val="0000FF"/>
                </a:solidFill>
                <a:latin typeface="Courier New" panose="02070309020205020404" pitchFamily="49" charset="0"/>
              </a:rPr>
              <a:t>Title</a:t>
            </a:r>
            <a:r>
              <a:rPr lang="en-US" sz="900" dirty="0">
                <a:solidFill>
                  <a:srgbClr val="000000"/>
                </a:solidFill>
                <a:latin typeface="Courier New" panose="02070309020205020404" pitchFamily="49" charset="0"/>
              </a:rPr>
              <a:t> </a:t>
            </a:r>
            <a:r>
              <a:rPr lang="en-US" sz="900" dirty="0">
                <a:solidFill>
                  <a:srgbClr val="800080"/>
                </a:solidFill>
                <a:latin typeface="Courier New" panose="02070309020205020404" pitchFamily="49" charset="0"/>
              </a:rPr>
              <a:t>"Classifying customers based on their activation status"</a:t>
            </a:r>
            <a:r>
              <a:rPr lang="en-US" sz="90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CA" sz="900" b="1" dirty="0">
                <a:solidFill>
                  <a:srgbClr val="000080"/>
                </a:solidFill>
                <a:latin typeface="Courier New" panose="02070309020205020404" pitchFamily="49" charset="0"/>
              </a:rPr>
              <a:t>Data</a:t>
            </a:r>
            <a:r>
              <a:rPr lang="en-CA" sz="900" b="0" dirty="0">
                <a:solidFill>
                  <a:srgbClr val="000000"/>
                </a:solidFill>
                <a:latin typeface="Courier New" panose="02070309020205020404" pitchFamily="49" charset="0"/>
              </a:rPr>
              <a:t> </a:t>
            </a:r>
            <a:r>
              <a:rPr lang="en-CA" sz="900" b="0" dirty="0" err="1">
                <a:solidFill>
                  <a:srgbClr val="000000"/>
                </a:solidFill>
                <a:latin typeface="Courier New" panose="02070309020205020404" pitchFamily="49" charset="0"/>
              </a:rPr>
              <a:t>Status_ActDeact</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CA" sz="900" b="0" dirty="0">
                <a:solidFill>
                  <a:srgbClr val="0000FF"/>
                </a:solidFill>
                <a:latin typeface="Courier New" panose="02070309020205020404" pitchFamily="49" charset="0"/>
              </a:rPr>
              <a:t>set</a:t>
            </a:r>
            <a:r>
              <a:rPr lang="en-CA" sz="900" b="0" dirty="0">
                <a:solidFill>
                  <a:srgbClr val="000000"/>
                </a:solidFill>
                <a:latin typeface="Courier New" panose="02070309020205020404" pitchFamily="49" charset="0"/>
              </a:rPr>
              <a:t> </a:t>
            </a:r>
            <a:r>
              <a:rPr lang="en-US" sz="900" dirty="0">
                <a:solidFill>
                  <a:srgbClr val="000000"/>
                </a:solidFill>
                <a:latin typeface="Courier New" panose="02070309020205020404" pitchFamily="49" charset="0"/>
              </a:rPr>
              <a:t>Telecom</a:t>
            </a:r>
            <a:r>
              <a:rPr lang="en-CA" sz="900" b="0" dirty="0">
                <a:solidFill>
                  <a:srgbClr val="000000"/>
                </a:solidFill>
                <a:latin typeface="Courier New" panose="02070309020205020404" pitchFamily="49" charset="0"/>
              </a:rPr>
              <a:t>.nwf;</a:t>
            </a:r>
          </a:p>
          <a:p>
            <a:pPr marL="0" indent="0">
              <a:lnSpc>
                <a:spcPct val="120000"/>
              </a:lnSpc>
              <a:spcBef>
                <a:spcPts val="0"/>
              </a:spcBef>
              <a:spcAft>
                <a:spcPts val="0"/>
              </a:spcAft>
              <a:buNone/>
            </a:pPr>
            <a:r>
              <a:rPr lang="en-US" sz="900" b="0" dirty="0">
                <a:solidFill>
                  <a:srgbClr val="0000FF"/>
                </a:solidFill>
                <a:latin typeface="Courier New" panose="02070309020205020404" pitchFamily="49" charset="0"/>
              </a:rPr>
              <a:t>if</a:t>
            </a:r>
            <a:r>
              <a:rPr lang="en-US" sz="900" b="0" dirty="0">
                <a:solidFill>
                  <a:srgbClr val="000000"/>
                </a:solidFill>
                <a:latin typeface="Courier New" panose="02070309020205020404" pitchFamily="49" charset="0"/>
              </a:rPr>
              <a:t> not missing(Deactdt) </a:t>
            </a:r>
            <a:r>
              <a:rPr lang="en-US" sz="900" b="0" dirty="0">
                <a:solidFill>
                  <a:srgbClr val="0000FF"/>
                </a:solidFill>
                <a:latin typeface="Courier New" panose="02070309020205020404" pitchFamily="49" charset="0"/>
              </a:rPr>
              <a:t>then</a:t>
            </a:r>
            <a:r>
              <a:rPr lang="en-US" sz="900" b="0" dirty="0">
                <a:solidFill>
                  <a:srgbClr val="000000"/>
                </a:solidFill>
                <a:latin typeface="Courier New" panose="02070309020205020404" pitchFamily="49" charset="0"/>
              </a:rPr>
              <a:t> Status = </a:t>
            </a:r>
            <a:r>
              <a:rPr lang="en-US" sz="900" b="0" dirty="0">
                <a:solidFill>
                  <a:srgbClr val="800080"/>
                </a:solidFill>
                <a:latin typeface="Courier New" panose="02070309020205020404" pitchFamily="49" charset="0"/>
              </a:rPr>
              <a:t>'Deactivated'</a:t>
            </a:r>
            <a:r>
              <a:rPr lang="en-US"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US" sz="900" b="0" dirty="0">
                <a:solidFill>
                  <a:srgbClr val="0000FF"/>
                </a:solidFill>
                <a:latin typeface="Courier New" panose="02070309020205020404" pitchFamily="49" charset="0"/>
              </a:rPr>
              <a:t>else</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if</a:t>
            </a:r>
            <a:r>
              <a:rPr lang="en-US" sz="900" b="0" dirty="0">
                <a:solidFill>
                  <a:srgbClr val="000000"/>
                </a:solidFill>
                <a:latin typeface="Courier New" panose="02070309020205020404" pitchFamily="49" charset="0"/>
              </a:rPr>
              <a:t> not missing(Actdt) and missing(Deactdt) </a:t>
            </a:r>
          </a:p>
          <a:p>
            <a:pPr marL="0" indent="0">
              <a:lnSpc>
                <a:spcPct val="120000"/>
              </a:lnSpc>
              <a:spcBef>
                <a:spcPts val="0"/>
              </a:spcBef>
              <a:spcAft>
                <a:spcPts val="0"/>
              </a:spcAft>
              <a:buNone/>
            </a:pPr>
            <a:r>
              <a:rPr lang="en-US" sz="900" b="0" dirty="0">
                <a:solidFill>
                  <a:srgbClr val="0000FF"/>
                </a:solidFill>
                <a:latin typeface="Courier New" panose="02070309020205020404" pitchFamily="49" charset="0"/>
              </a:rPr>
              <a:t>then</a:t>
            </a:r>
            <a:r>
              <a:rPr lang="en-US" sz="900" b="0" dirty="0">
                <a:solidFill>
                  <a:srgbClr val="000000"/>
                </a:solidFill>
                <a:latin typeface="Courier New" panose="02070309020205020404" pitchFamily="49" charset="0"/>
              </a:rPr>
              <a:t> Status = </a:t>
            </a:r>
            <a:r>
              <a:rPr lang="en-US" sz="900" b="0" dirty="0">
                <a:solidFill>
                  <a:srgbClr val="800080"/>
                </a:solidFill>
                <a:latin typeface="Courier New" panose="02070309020205020404" pitchFamily="49" charset="0"/>
              </a:rPr>
              <a:t>'Activated'</a:t>
            </a:r>
            <a:r>
              <a:rPr lang="en-US"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CA" sz="900" b="0" dirty="0">
                <a:solidFill>
                  <a:srgbClr val="0000FF"/>
                </a:solidFill>
                <a:latin typeface="Courier New" panose="02070309020205020404" pitchFamily="49" charset="0"/>
              </a:rPr>
              <a:t>else</a:t>
            </a:r>
            <a:r>
              <a:rPr lang="en-CA" sz="900" b="0" dirty="0">
                <a:solidFill>
                  <a:srgbClr val="000000"/>
                </a:solidFill>
                <a:latin typeface="Courier New" panose="02070309020205020404" pitchFamily="49" charset="0"/>
              </a:rPr>
              <a:t> Status = </a:t>
            </a:r>
            <a:r>
              <a:rPr lang="en-CA" sz="900" b="0" dirty="0">
                <a:solidFill>
                  <a:srgbClr val="800080"/>
                </a:solidFill>
                <a:latin typeface="Courier New" panose="02070309020205020404" pitchFamily="49" charset="0"/>
              </a:rPr>
              <a:t>'Unknown'</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endParaRPr lang="en-US" sz="900" b="0" dirty="0">
              <a:solidFill>
                <a:srgbClr val="000000"/>
              </a:solidFill>
              <a:latin typeface="Courier New" panose="02070309020205020404" pitchFamily="49" charset="0"/>
            </a:endParaRPr>
          </a:p>
          <a:p>
            <a:pPr marL="0" indent="0">
              <a:buNone/>
            </a:pPr>
            <a:endParaRPr lang="en-CA" dirty="0"/>
          </a:p>
        </p:txBody>
      </p:sp>
      <p:sp>
        <p:nvSpPr>
          <p:cNvPr id="5" name="TextBox 4">
            <a:extLst>
              <a:ext uri="{FF2B5EF4-FFF2-40B4-BE49-F238E27FC236}">
                <a16:creationId xmlns:a16="http://schemas.microsoft.com/office/drawing/2014/main" id="{348183B0-3C8D-3AFF-BDE9-0B968BC3340B}"/>
              </a:ext>
            </a:extLst>
          </p:cNvPr>
          <p:cNvSpPr txBox="1"/>
          <p:nvPr/>
        </p:nvSpPr>
        <p:spPr>
          <a:xfrm>
            <a:off x="1443317" y="161365"/>
            <a:ext cx="9529483" cy="461665"/>
          </a:xfrm>
          <a:prstGeom prst="rect">
            <a:avLst/>
          </a:prstGeom>
          <a:noFill/>
        </p:spPr>
        <p:txBody>
          <a:bodyPr wrap="square" rtlCol="0">
            <a:spAutoFit/>
          </a:bodyPr>
          <a:lstStyle/>
          <a:p>
            <a:r>
              <a:rPr lang="en-CA" sz="2400" b="1" dirty="0">
                <a:solidFill>
                  <a:srgbClr val="0070C0"/>
                </a:solidFill>
              </a:rPr>
              <a:t>Business Requirements </a:t>
            </a:r>
          </a:p>
        </p:txBody>
      </p:sp>
      <p:sp>
        <p:nvSpPr>
          <p:cNvPr id="6" name="TextBox 5">
            <a:extLst>
              <a:ext uri="{FF2B5EF4-FFF2-40B4-BE49-F238E27FC236}">
                <a16:creationId xmlns:a16="http://schemas.microsoft.com/office/drawing/2014/main" id="{7DF01168-C5E4-648D-E48A-5A774EC05100}"/>
              </a:ext>
            </a:extLst>
          </p:cNvPr>
          <p:cNvSpPr txBox="1"/>
          <p:nvPr/>
        </p:nvSpPr>
        <p:spPr>
          <a:xfrm>
            <a:off x="1443317" y="432521"/>
            <a:ext cx="9457765" cy="861774"/>
          </a:xfrm>
          <a:prstGeom prst="rect">
            <a:avLst/>
          </a:prstGeom>
          <a:noFill/>
        </p:spPr>
        <p:txBody>
          <a:bodyPr wrap="square" rtlCol="0">
            <a:spAutoFit/>
          </a:bodyPr>
          <a:lstStyle/>
          <a:p>
            <a:pPr algn="l"/>
            <a:endParaRPr lang="en-CA" sz="1800" b="0" i="0" u="none" strike="noStrike" baseline="0" dirty="0">
              <a:solidFill>
                <a:srgbClr val="000000"/>
              </a:solidFill>
              <a:latin typeface="Calibri" panose="020F0502020204030204" pitchFamily="34" charset="0"/>
            </a:endParaRPr>
          </a:p>
          <a:p>
            <a:pPr algn="just"/>
            <a:r>
              <a:rPr lang="en-US" sz="1600" b="0" i="0" u="none" strike="noStrike" baseline="0" dirty="0">
                <a:solidFill>
                  <a:srgbClr val="000000"/>
                </a:solidFill>
                <a:latin typeface="Calibri" panose="020F0502020204030204" pitchFamily="34" charset="0"/>
              </a:rPr>
              <a:t> </a:t>
            </a:r>
            <a:r>
              <a:rPr lang="en-US" sz="1600" b="1" i="0" u="none" strike="noStrike" baseline="0" dirty="0">
                <a:solidFill>
                  <a:srgbClr val="000000"/>
                </a:solidFill>
                <a:latin typeface="Calibri" panose="020F0502020204030204" pitchFamily="34" charset="0"/>
              </a:rPr>
              <a:t>1.1 </a:t>
            </a:r>
            <a:r>
              <a:rPr lang="en-US" sz="1600" i="0" u="none" strike="noStrike" baseline="0" dirty="0">
                <a:solidFill>
                  <a:srgbClr val="000000"/>
                </a:solidFill>
                <a:latin typeface="Calibri" panose="020F0502020204030204" pitchFamily="34" charset="0"/>
              </a:rPr>
              <a:t>Explore and describe the dataset briefly. For example, is the acctno unique? What is the number of accounts activated and deactivated? When are the earliest and </a:t>
            </a:r>
            <a:r>
              <a:rPr lang="en-CA" sz="1600" i="0" u="none" strike="noStrike" baseline="0" dirty="0">
                <a:solidFill>
                  <a:srgbClr val="000000"/>
                </a:solidFill>
                <a:latin typeface="Calibri" panose="020F0502020204030204" pitchFamily="34" charset="0"/>
              </a:rPr>
              <a:t>latest activation/deactivation dates available </a:t>
            </a:r>
            <a:endParaRPr lang="en-CA" sz="1600" dirty="0"/>
          </a:p>
        </p:txBody>
      </p:sp>
      <p:pic>
        <p:nvPicPr>
          <p:cNvPr id="12" name="Picture 11">
            <a:extLst>
              <a:ext uri="{FF2B5EF4-FFF2-40B4-BE49-F238E27FC236}">
                <a16:creationId xmlns:a16="http://schemas.microsoft.com/office/drawing/2014/main" id="{009C1745-9358-96B3-7A53-4969F69383AD}"/>
              </a:ext>
            </a:extLst>
          </p:cNvPr>
          <p:cNvPicPr>
            <a:picLocks noChangeAspect="1"/>
          </p:cNvPicPr>
          <p:nvPr/>
        </p:nvPicPr>
        <p:blipFill>
          <a:blip r:embed="rId2"/>
          <a:stretch>
            <a:fillRect/>
          </a:stretch>
        </p:blipFill>
        <p:spPr>
          <a:xfrm>
            <a:off x="9379168" y="1686372"/>
            <a:ext cx="2642503" cy="2191669"/>
          </a:xfrm>
          <a:prstGeom prst="rect">
            <a:avLst/>
          </a:prstGeom>
        </p:spPr>
      </p:pic>
      <p:pic>
        <p:nvPicPr>
          <p:cNvPr id="14" name="Picture 13">
            <a:extLst>
              <a:ext uri="{FF2B5EF4-FFF2-40B4-BE49-F238E27FC236}">
                <a16:creationId xmlns:a16="http://schemas.microsoft.com/office/drawing/2014/main" id="{053D2B2E-AFFD-11D2-5123-B7A6AEDDCE23}"/>
              </a:ext>
            </a:extLst>
          </p:cNvPr>
          <p:cNvPicPr>
            <a:picLocks noChangeAspect="1"/>
          </p:cNvPicPr>
          <p:nvPr/>
        </p:nvPicPr>
        <p:blipFill>
          <a:blip r:embed="rId3"/>
          <a:stretch>
            <a:fillRect/>
          </a:stretch>
        </p:blipFill>
        <p:spPr>
          <a:xfrm>
            <a:off x="6553200" y="4549306"/>
            <a:ext cx="5564149" cy="1515444"/>
          </a:xfrm>
          <a:prstGeom prst="rect">
            <a:avLst/>
          </a:prstGeom>
        </p:spPr>
      </p:pic>
      <p:pic>
        <p:nvPicPr>
          <p:cNvPr id="16" name="Picture 15">
            <a:extLst>
              <a:ext uri="{FF2B5EF4-FFF2-40B4-BE49-F238E27FC236}">
                <a16:creationId xmlns:a16="http://schemas.microsoft.com/office/drawing/2014/main" id="{23CED439-68BF-F39D-878E-B80CD7F222BA}"/>
              </a:ext>
            </a:extLst>
          </p:cNvPr>
          <p:cNvPicPr>
            <a:picLocks noChangeAspect="1"/>
          </p:cNvPicPr>
          <p:nvPr/>
        </p:nvPicPr>
        <p:blipFill>
          <a:blip r:embed="rId4"/>
          <a:stretch>
            <a:fillRect/>
          </a:stretch>
        </p:blipFill>
        <p:spPr>
          <a:xfrm>
            <a:off x="6290733" y="2886631"/>
            <a:ext cx="3044541" cy="1391582"/>
          </a:xfrm>
          <a:prstGeom prst="rect">
            <a:avLst/>
          </a:prstGeom>
        </p:spPr>
      </p:pic>
      <p:pic>
        <p:nvPicPr>
          <p:cNvPr id="2" name="Picture 1">
            <a:extLst>
              <a:ext uri="{FF2B5EF4-FFF2-40B4-BE49-F238E27FC236}">
                <a16:creationId xmlns:a16="http://schemas.microsoft.com/office/drawing/2014/main" id="{0B4DB104-3C96-FF0B-5444-A4A7E8F87125}"/>
              </a:ext>
            </a:extLst>
          </p:cNvPr>
          <p:cNvPicPr>
            <a:picLocks noChangeAspect="1"/>
          </p:cNvPicPr>
          <p:nvPr/>
        </p:nvPicPr>
        <p:blipFill>
          <a:blip r:embed="rId5"/>
          <a:stretch>
            <a:fillRect/>
          </a:stretch>
        </p:blipFill>
        <p:spPr>
          <a:xfrm>
            <a:off x="6496398" y="1686372"/>
            <a:ext cx="2550265" cy="929166"/>
          </a:xfrm>
          <a:prstGeom prst="rect">
            <a:avLst/>
          </a:prstGeom>
        </p:spPr>
      </p:pic>
    </p:spTree>
    <p:extLst>
      <p:ext uri="{BB962C8B-B14F-4D97-AF65-F5344CB8AC3E}">
        <p14:creationId xmlns:p14="http://schemas.microsoft.com/office/powerpoint/2010/main" val="2731563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4125C-87D0-205F-D64B-88507BDDAA63}"/>
              </a:ext>
            </a:extLst>
          </p:cNvPr>
          <p:cNvSpPr>
            <a:spLocks noGrp="1"/>
          </p:cNvSpPr>
          <p:nvPr>
            <p:ph sz="half" idx="1"/>
          </p:nvPr>
        </p:nvSpPr>
        <p:spPr>
          <a:xfrm>
            <a:off x="1299141" y="1407459"/>
            <a:ext cx="4536883" cy="2999053"/>
          </a:xfrm>
        </p:spPr>
        <p:txBody>
          <a:bodyPr>
            <a:normAutofit lnSpcReduction="10000"/>
          </a:bodyPr>
          <a:lstStyle/>
          <a:p>
            <a:pPr marL="0" indent="0">
              <a:lnSpc>
                <a:spcPct val="120000"/>
              </a:lnSpc>
              <a:spcBef>
                <a:spcPts val="0"/>
              </a:spcBef>
              <a:spcAft>
                <a:spcPts val="0"/>
              </a:spcAft>
              <a:buNone/>
            </a:pPr>
            <a:endParaRPr lang="en-US" sz="900" b="1" dirty="0">
              <a:solidFill>
                <a:srgbClr val="000080"/>
              </a:solidFill>
              <a:latin typeface="Courier New" panose="02070309020205020404" pitchFamily="49" charset="0"/>
            </a:endParaRPr>
          </a:p>
          <a:p>
            <a:pPr marL="0" indent="0">
              <a:lnSpc>
                <a:spcPct val="120000"/>
              </a:lnSpc>
              <a:spcBef>
                <a:spcPts val="0"/>
              </a:spcBef>
              <a:spcAft>
                <a:spcPts val="0"/>
              </a:spcAft>
              <a:buNone/>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Freq</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a:t>
            </a:r>
            <a:r>
              <a:rPr lang="en-US" sz="900" b="0" dirty="0" err="1">
                <a:solidFill>
                  <a:srgbClr val="000000"/>
                </a:solidFill>
                <a:latin typeface="Courier New" panose="02070309020205020404" pitchFamily="49" charset="0"/>
              </a:rPr>
              <a:t>Status_ActDeact</a:t>
            </a:r>
            <a:r>
              <a:rPr lang="en-US" sz="900" b="0" dirty="0">
                <a:solidFill>
                  <a:srgbClr val="000000"/>
                </a:solidFill>
                <a:latin typeface="Courier New" panose="02070309020205020404" pitchFamily="49" charset="0"/>
              </a:rPr>
              <a:t>;</a:t>
            </a:r>
            <a:r>
              <a:rPr lang="en-CA" sz="900" b="0" dirty="0">
                <a:solidFill>
                  <a:srgbClr val="0000FF"/>
                </a:solidFill>
                <a:latin typeface="Courier New" panose="02070309020205020404" pitchFamily="49" charset="0"/>
              </a:rPr>
              <a:t>tables</a:t>
            </a:r>
            <a:r>
              <a:rPr lang="en-CA" sz="900" b="0" dirty="0">
                <a:solidFill>
                  <a:srgbClr val="000000"/>
                </a:solidFill>
                <a:latin typeface="Courier New" panose="02070309020205020404" pitchFamily="49" charset="0"/>
              </a:rPr>
              <a:t> </a:t>
            </a:r>
            <a:r>
              <a:rPr lang="en-CA" sz="900" b="0" dirty="0" err="1">
                <a:solidFill>
                  <a:srgbClr val="000000"/>
                </a:solidFill>
                <a:latin typeface="Courier New" panose="02070309020205020404" pitchFamily="49" charset="0"/>
              </a:rPr>
              <a:t>status;</a:t>
            </a:r>
            <a:r>
              <a:rPr lang="en-CA" sz="900" b="1" dirty="0" err="1">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marL="0">
              <a:lnSpc>
                <a:spcPct val="120000"/>
              </a:lnSpc>
              <a:spcBef>
                <a:spcPts val="0"/>
              </a:spcBef>
              <a:spcAft>
                <a:spcPts val="0"/>
              </a:spcAft>
            </a:pPr>
            <a:endParaRPr lang="en-CA" sz="900" b="0" dirty="0">
              <a:solidFill>
                <a:srgbClr val="000000"/>
              </a:solidFill>
              <a:latin typeface="Courier New" panose="02070309020205020404" pitchFamily="49" charset="0"/>
            </a:endParaRPr>
          </a:p>
          <a:p>
            <a:pPr marL="0" indent="0">
              <a:lnSpc>
                <a:spcPct val="120000"/>
              </a:lnSpc>
              <a:spcBef>
                <a:spcPts val="0"/>
              </a:spcBef>
              <a:spcAft>
                <a:spcPts val="0"/>
              </a:spcAft>
              <a:buNone/>
            </a:pPr>
            <a:r>
              <a:rPr lang="en-CA" sz="900" b="0" dirty="0">
                <a:solidFill>
                  <a:srgbClr val="0000FF"/>
                </a:solidFill>
                <a:latin typeface="Courier New" panose="02070309020205020404" pitchFamily="49" charset="0"/>
              </a:rPr>
              <a:t>TITLE</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"UNIVARIATE ANALYSIS"</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US" sz="900" b="0" dirty="0">
                <a:solidFill>
                  <a:srgbClr val="0000FF"/>
                </a:solidFill>
                <a:latin typeface="Courier New" panose="02070309020205020404" pitchFamily="49" charset="0"/>
              </a:rPr>
              <a:t>TITLE</a:t>
            </a:r>
            <a:r>
              <a:rPr lang="en-US" sz="900" b="0" dirty="0">
                <a:solidFill>
                  <a:srgbClr val="000000"/>
                </a:solidFill>
                <a:latin typeface="Courier New" panose="02070309020205020404" pitchFamily="49" charset="0"/>
              </a:rPr>
              <a:t> </a:t>
            </a:r>
            <a:r>
              <a:rPr lang="en-US" sz="900" b="0" dirty="0">
                <a:solidFill>
                  <a:srgbClr val="800080"/>
                </a:solidFill>
                <a:latin typeface="Courier New" panose="02070309020205020404" pitchFamily="49" charset="0"/>
              </a:rPr>
              <a:t>" PIE CHART SHOWING CLASSIFICATION OF STATUS"</a:t>
            </a:r>
            <a:r>
              <a:rPr lang="en-US"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GCHART</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 </a:t>
            </a:r>
            <a:r>
              <a:rPr lang="en-US" sz="900" b="0" dirty="0" err="1">
                <a:solidFill>
                  <a:srgbClr val="000000"/>
                </a:solidFill>
                <a:latin typeface="Courier New" panose="02070309020205020404" pitchFamily="49" charset="0"/>
              </a:rPr>
              <a:t>Status_ActDeact</a:t>
            </a:r>
            <a:r>
              <a:rPr lang="en-US"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US" sz="900" b="0" dirty="0">
                <a:solidFill>
                  <a:srgbClr val="0000FF"/>
                </a:solidFill>
                <a:latin typeface="Courier New" panose="02070309020205020404" pitchFamily="49" charset="0"/>
              </a:rPr>
              <a:t>PIE</a:t>
            </a:r>
            <a:r>
              <a:rPr lang="en-US" sz="900" b="0" dirty="0">
                <a:solidFill>
                  <a:srgbClr val="000000"/>
                </a:solidFill>
                <a:latin typeface="Courier New" panose="02070309020205020404" pitchFamily="49" charset="0"/>
              </a:rPr>
              <a:t> Status /</a:t>
            </a:r>
            <a:r>
              <a:rPr lang="en-US" sz="900" b="0" dirty="0">
                <a:solidFill>
                  <a:srgbClr val="0000FF"/>
                </a:solidFill>
                <a:latin typeface="Courier New" panose="02070309020205020404" pitchFamily="49" charset="0"/>
              </a:rPr>
              <a:t>DISCRETE</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VALUE</a:t>
            </a:r>
            <a:r>
              <a:rPr lang="en-US" sz="900" b="0" dirty="0">
                <a:solidFill>
                  <a:srgbClr val="000000"/>
                </a:solidFill>
                <a:latin typeface="Courier New" panose="02070309020205020404" pitchFamily="49" charset="0"/>
              </a:rPr>
              <a:t> = </a:t>
            </a:r>
            <a:r>
              <a:rPr lang="en-US" sz="900" b="0" dirty="0">
                <a:solidFill>
                  <a:srgbClr val="0000FF"/>
                </a:solidFill>
                <a:latin typeface="Courier New" panose="02070309020205020404" pitchFamily="49" charset="0"/>
              </a:rPr>
              <a:t>INSIDE</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PERCENT</a:t>
            </a:r>
            <a:r>
              <a:rPr lang="en-US" sz="900" b="0" dirty="0">
                <a:solidFill>
                  <a:srgbClr val="000000"/>
                </a:solidFill>
                <a:latin typeface="Courier New" panose="02070309020205020404" pitchFamily="49" charset="0"/>
              </a:rPr>
              <a:t>=</a:t>
            </a:r>
            <a:r>
              <a:rPr lang="en-US" sz="900" b="0" dirty="0">
                <a:solidFill>
                  <a:srgbClr val="0000FF"/>
                </a:solidFill>
                <a:latin typeface="Courier New" panose="02070309020205020404" pitchFamily="49" charset="0"/>
              </a:rPr>
              <a:t>OUTSIDE</a:t>
            </a:r>
            <a:r>
              <a:rPr lang="en-US"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CA" sz="900" b="0" dirty="0">
                <a:solidFill>
                  <a:srgbClr val="0000FF"/>
                </a:solidFill>
                <a:latin typeface="Courier New" panose="02070309020205020404" pitchFamily="49" charset="0"/>
              </a:rPr>
              <a:t>GOPTIONS</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COLORS</a:t>
            </a:r>
            <a:r>
              <a:rPr lang="en-CA" sz="900" b="0" dirty="0">
                <a:solidFill>
                  <a:srgbClr val="000000"/>
                </a:solidFill>
                <a:latin typeface="Courier New" panose="02070309020205020404" pitchFamily="49" charset="0"/>
              </a:rPr>
              <a:t> = (LIGHTGREEN </a:t>
            </a:r>
            <a:r>
              <a:rPr lang="en-CA" sz="900" b="0" dirty="0" err="1">
                <a:solidFill>
                  <a:srgbClr val="000000"/>
                </a:solidFill>
                <a:latin typeface="Courier New" panose="02070309020205020404" pitchFamily="49" charset="0"/>
              </a:rPr>
              <a:t>lightblue</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r>
              <a:rPr lang="en-CA" sz="900" b="1" dirty="0">
                <a:solidFill>
                  <a:srgbClr val="000080"/>
                </a:solidFill>
                <a:latin typeface="Courier New" panose="02070309020205020404" pitchFamily="49" charset="0"/>
              </a:rPr>
              <a:t>QUIT</a:t>
            </a:r>
            <a:r>
              <a:rPr lang="en-CA" sz="900" b="0" dirty="0">
                <a:solidFill>
                  <a:srgbClr val="000000"/>
                </a:solidFill>
                <a:latin typeface="Courier New" panose="02070309020205020404" pitchFamily="49" charset="0"/>
              </a:rPr>
              <a:t>;</a:t>
            </a:r>
          </a:p>
          <a:p>
            <a:pPr marL="0" indent="0">
              <a:lnSpc>
                <a:spcPct val="120000"/>
              </a:lnSpc>
              <a:spcBef>
                <a:spcPts val="0"/>
              </a:spcBef>
              <a:spcAft>
                <a:spcPts val="0"/>
              </a:spcAft>
              <a:buNone/>
            </a:pPr>
            <a:endParaRPr lang="en-CA" sz="900" dirty="0">
              <a:solidFill>
                <a:srgbClr val="000000"/>
              </a:solidFill>
              <a:latin typeface="Courier New" panose="02070309020205020404" pitchFamily="49" charset="0"/>
            </a:endParaRPr>
          </a:p>
          <a:p>
            <a:pPr marL="0" indent="0">
              <a:lnSpc>
                <a:spcPct val="100000"/>
              </a:lnSpc>
              <a:spcBef>
                <a:spcPts val="0"/>
              </a:spcBef>
              <a:spcAft>
                <a:spcPts val="0"/>
              </a:spcAft>
              <a:buNone/>
            </a:pPr>
            <a:r>
              <a:rPr lang="en-US" sz="900" dirty="0">
                <a:solidFill>
                  <a:srgbClr val="0000FF"/>
                </a:solidFill>
                <a:latin typeface="Courier New" panose="02070309020205020404" pitchFamily="49" charset="0"/>
              </a:rPr>
              <a:t>Title</a:t>
            </a:r>
            <a:r>
              <a:rPr lang="en-US" sz="900" dirty="0">
                <a:solidFill>
                  <a:srgbClr val="000000"/>
                </a:solidFill>
                <a:latin typeface="Courier New" panose="02070309020205020404" pitchFamily="49" charset="0"/>
              </a:rPr>
              <a:t> </a:t>
            </a:r>
            <a:r>
              <a:rPr lang="en-US" sz="900" dirty="0">
                <a:solidFill>
                  <a:srgbClr val="800080"/>
                </a:solidFill>
                <a:latin typeface="Courier New" panose="02070309020205020404" pitchFamily="49" charset="0"/>
              </a:rPr>
              <a:t>' Latest and Earliest Activation and Deactivation Dates'</a:t>
            </a:r>
            <a:r>
              <a:rPr lang="en-US" sz="900" dirty="0">
                <a:solidFill>
                  <a:srgbClr val="000000"/>
                </a:solidFill>
                <a:latin typeface="Courier New" panose="02070309020205020404" pitchFamily="49" charset="0"/>
              </a:rPr>
              <a:t>;</a:t>
            </a:r>
          </a:p>
          <a:p>
            <a:pPr marL="0" indent="0">
              <a:lnSpc>
                <a:spcPct val="100000"/>
              </a:lnSpc>
              <a:spcBef>
                <a:spcPts val="0"/>
              </a:spcBef>
              <a:spcAft>
                <a:spcPts val="0"/>
              </a:spcAft>
              <a:buNone/>
            </a:pPr>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sql</a:t>
            </a:r>
            <a:r>
              <a:rPr lang="en-CA" sz="900" b="0" dirty="0">
                <a:solidFill>
                  <a:srgbClr val="000000"/>
                </a:solidFill>
                <a:latin typeface="Courier New" panose="02070309020205020404" pitchFamily="49" charset="0"/>
              </a:rPr>
              <a:t>;</a:t>
            </a:r>
          </a:p>
          <a:p>
            <a:pPr marL="0" indent="0">
              <a:lnSpc>
                <a:spcPct val="100000"/>
              </a:lnSpc>
              <a:spcBef>
                <a:spcPts val="0"/>
              </a:spcBef>
              <a:spcAft>
                <a:spcPts val="0"/>
              </a:spcAft>
              <a:buNone/>
            </a:pPr>
            <a:r>
              <a:rPr lang="en-CA" sz="900" b="0" dirty="0">
                <a:solidFill>
                  <a:srgbClr val="0000FF"/>
                </a:solidFill>
                <a:latin typeface="Courier New" panose="02070309020205020404" pitchFamily="49" charset="0"/>
              </a:rPr>
              <a:t>select</a:t>
            </a:r>
            <a:r>
              <a:rPr lang="en-CA" sz="900" b="0" dirty="0">
                <a:solidFill>
                  <a:srgbClr val="000000"/>
                </a:solidFill>
                <a:latin typeface="Courier New" panose="02070309020205020404" pitchFamily="49" charset="0"/>
              </a:rPr>
              <a:t> max(actdt)</a:t>
            </a:r>
            <a:r>
              <a:rPr lang="en-CA" sz="900" b="0" dirty="0">
                <a:solidFill>
                  <a:srgbClr val="0000FF"/>
                </a:solidFill>
                <a:latin typeface="Courier New" panose="02070309020205020404" pitchFamily="49" charset="0"/>
              </a:rPr>
              <a:t>as</a:t>
            </a:r>
            <a:r>
              <a:rPr lang="en-CA" sz="900" b="0" dirty="0">
                <a:solidFill>
                  <a:srgbClr val="000000"/>
                </a:solidFill>
                <a:latin typeface="Courier New" panose="02070309020205020404" pitchFamily="49" charset="0"/>
              </a:rPr>
              <a:t> latest_Activation_Date format =</a:t>
            </a:r>
            <a:r>
              <a:rPr lang="en-CA" sz="900" b="0" dirty="0">
                <a:solidFill>
                  <a:srgbClr val="008080"/>
                </a:solidFill>
                <a:latin typeface="Courier New" panose="02070309020205020404" pitchFamily="49" charset="0"/>
              </a:rPr>
              <a:t>date9.</a:t>
            </a:r>
            <a:r>
              <a:rPr lang="en-CA" sz="900" b="0" dirty="0">
                <a:solidFill>
                  <a:srgbClr val="000000"/>
                </a:solidFill>
                <a:latin typeface="Courier New" panose="02070309020205020404" pitchFamily="49" charset="0"/>
              </a:rPr>
              <a:t>, </a:t>
            </a:r>
          </a:p>
          <a:p>
            <a:pPr marL="0" indent="0">
              <a:lnSpc>
                <a:spcPct val="100000"/>
              </a:lnSpc>
              <a:spcBef>
                <a:spcPts val="0"/>
              </a:spcBef>
              <a:spcAft>
                <a:spcPts val="0"/>
              </a:spcAft>
              <a:buNone/>
            </a:pPr>
            <a:r>
              <a:rPr lang="en-CA" sz="900" b="0" dirty="0">
                <a:solidFill>
                  <a:srgbClr val="000000"/>
                </a:solidFill>
                <a:latin typeface="Courier New" panose="02070309020205020404" pitchFamily="49" charset="0"/>
              </a:rPr>
              <a:t>max(deactdt) </a:t>
            </a:r>
            <a:r>
              <a:rPr lang="en-CA" sz="900" b="0" dirty="0">
                <a:solidFill>
                  <a:srgbClr val="0000FF"/>
                </a:solidFill>
                <a:latin typeface="Courier New" panose="02070309020205020404" pitchFamily="49" charset="0"/>
              </a:rPr>
              <a:t>as</a:t>
            </a:r>
            <a:r>
              <a:rPr lang="en-CA" sz="900" b="0" dirty="0">
                <a:solidFill>
                  <a:srgbClr val="000000"/>
                </a:solidFill>
                <a:latin typeface="Courier New" panose="02070309020205020404" pitchFamily="49" charset="0"/>
              </a:rPr>
              <a:t> latest_Deactivation_Date format=</a:t>
            </a:r>
            <a:r>
              <a:rPr lang="en-CA" sz="900" b="0" dirty="0">
                <a:solidFill>
                  <a:srgbClr val="008080"/>
                </a:solidFill>
                <a:latin typeface="Courier New" panose="02070309020205020404" pitchFamily="49" charset="0"/>
              </a:rPr>
              <a:t>date9.</a:t>
            </a:r>
            <a:r>
              <a:rPr lang="en-CA" sz="900" b="0" dirty="0">
                <a:solidFill>
                  <a:srgbClr val="000000"/>
                </a:solidFill>
                <a:latin typeface="Courier New" panose="02070309020205020404" pitchFamily="49" charset="0"/>
              </a:rPr>
              <a:t>,</a:t>
            </a:r>
          </a:p>
          <a:p>
            <a:pPr marL="0" indent="0">
              <a:lnSpc>
                <a:spcPct val="100000"/>
              </a:lnSpc>
              <a:spcBef>
                <a:spcPts val="0"/>
              </a:spcBef>
              <a:spcAft>
                <a:spcPts val="0"/>
              </a:spcAft>
              <a:buNone/>
            </a:pPr>
            <a:r>
              <a:rPr lang="en-US" sz="900" b="0" dirty="0">
                <a:solidFill>
                  <a:srgbClr val="000000"/>
                </a:solidFill>
                <a:latin typeface="Courier New" panose="02070309020205020404" pitchFamily="49" charset="0"/>
              </a:rPr>
              <a:t>min(actdt)</a:t>
            </a:r>
            <a:r>
              <a:rPr lang="en-US" sz="900" b="0" dirty="0">
                <a:solidFill>
                  <a:srgbClr val="0000FF"/>
                </a:solidFill>
                <a:latin typeface="Courier New" panose="02070309020205020404" pitchFamily="49" charset="0"/>
              </a:rPr>
              <a:t>as</a:t>
            </a:r>
            <a:r>
              <a:rPr lang="en-US" sz="900" b="0" dirty="0">
                <a:solidFill>
                  <a:srgbClr val="000000"/>
                </a:solidFill>
                <a:latin typeface="Courier New" panose="02070309020205020404" pitchFamily="49" charset="0"/>
              </a:rPr>
              <a:t> </a:t>
            </a:r>
            <a:r>
              <a:rPr lang="en-US" sz="900" b="0" dirty="0" err="1">
                <a:solidFill>
                  <a:srgbClr val="000000"/>
                </a:solidFill>
                <a:latin typeface="Courier New" panose="02070309020205020404" pitchFamily="49" charset="0"/>
              </a:rPr>
              <a:t>Earliest_Activation_Date</a:t>
            </a:r>
            <a:r>
              <a:rPr lang="en-US" sz="900" b="0" dirty="0">
                <a:solidFill>
                  <a:srgbClr val="000000"/>
                </a:solidFill>
                <a:latin typeface="Courier New" panose="02070309020205020404" pitchFamily="49" charset="0"/>
              </a:rPr>
              <a:t> format =</a:t>
            </a:r>
            <a:r>
              <a:rPr lang="en-US" sz="900" b="0" dirty="0">
                <a:solidFill>
                  <a:srgbClr val="008080"/>
                </a:solidFill>
                <a:latin typeface="Courier New" panose="02070309020205020404" pitchFamily="49" charset="0"/>
              </a:rPr>
              <a:t>date9.</a:t>
            </a:r>
            <a:r>
              <a:rPr lang="en-US" sz="900" b="0" dirty="0">
                <a:solidFill>
                  <a:srgbClr val="000000"/>
                </a:solidFill>
                <a:latin typeface="Courier New" panose="02070309020205020404" pitchFamily="49" charset="0"/>
              </a:rPr>
              <a:t>, </a:t>
            </a:r>
          </a:p>
          <a:p>
            <a:pPr marL="0" indent="0">
              <a:lnSpc>
                <a:spcPct val="100000"/>
              </a:lnSpc>
              <a:spcBef>
                <a:spcPts val="0"/>
              </a:spcBef>
              <a:spcAft>
                <a:spcPts val="0"/>
              </a:spcAft>
              <a:buNone/>
            </a:pPr>
            <a:r>
              <a:rPr lang="en-US" sz="900" b="0" dirty="0">
                <a:solidFill>
                  <a:srgbClr val="000000"/>
                </a:solidFill>
                <a:latin typeface="Courier New" panose="02070309020205020404" pitchFamily="49" charset="0"/>
              </a:rPr>
              <a:t>min(deactdt) </a:t>
            </a:r>
            <a:r>
              <a:rPr lang="en-US" sz="900" b="0" dirty="0">
                <a:solidFill>
                  <a:srgbClr val="0000FF"/>
                </a:solidFill>
                <a:latin typeface="Courier New" panose="02070309020205020404" pitchFamily="49" charset="0"/>
              </a:rPr>
              <a:t>as</a:t>
            </a:r>
            <a:r>
              <a:rPr lang="en-US" sz="900" b="0" dirty="0">
                <a:solidFill>
                  <a:srgbClr val="000000"/>
                </a:solidFill>
                <a:latin typeface="Courier New" panose="02070309020205020404" pitchFamily="49" charset="0"/>
              </a:rPr>
              <a:t> </a:t>
            </a:r>
            <a:r>
              <a:rPr lang="en-US" sz="900" b="0" dirty="0" err="1">
                <a:solidFill>
                  <a:srgbClr val="000000"/>
                </a:solidFill>
                <a:latin typeface="Courier New" panose="02070309020205020404" pitchFamily="49" charset="0"/>
              </a:rPr>
              <a:t>Earliest_Deactivation_Date</a:t>
            </a:r>
            <a:r>
              <a:rPr lang="en-US" sz="900" b="0" dirty="0">
                <a:solidFill>
                  <a:srgbClr val="000000"/>
                </a:solidFill>
                <a:latin typeface="Courier New" panose="02070309020205020404" pitchFamily="49" charset="0"/>
              </a:rPr>
              <a:t> format=</a:t>
            </a:r>
            <a:r>
              <a:rPr lang="en-US" sz="900" b="0" dirty="0">
                <a:solidFill>
                  <a:srgbClr val="008080"/>
                </a:solidFill>
                <a:latin typeface="Courier New" panose="02070309020205020404" pitchFamily="49" charset="0"/>
              </a:rPr>
              <a:t>date9.</a:t>
            </a:r>
            <a:endParaRPr lang="en-US" sz="900" b="0" dirty="0">
              <a:solidFill>
                <a:srgbClr val="000000"/>
              </a:solidFill>
              <a:latin typeface="Courier New" panose="02070309020205020404" pitchFamily="49" charset="0"/>
            </a:endParaRPr>
          </a:p>
          <a:p>
            <a:pPr marL="0" indent="0">
              <a:lnSpc>
                <a:spcPct val="100000"/>
              </a:lnSpc>
              <a:spcBef>
                <a:spcPts val="0"/>
              </a:spcBef>
              <a:spcAft>
                <a:spcPts val="0"/>
              </a:spcAft>
              <a:buNone/>
            </a:pPr>
            <a:r>
              <a:rPr lang="en-CA" sz="900" b="0" dirty="0">
                <a:solidFill>
                  <a:srgbClr val="0000FF"/>
                </a:solidFill>
                <a:latin typeface="Courier New" panose="02070309020205020404" pitchFamily="49" charset="0"/>
              </a:rPr>
              <a:t>from</a:t>
            </a:r>
            <a:r>
              <a:rPr lang="en-CA" sz="900" b="0" dirty="0">
                <a:solidFill>
                  <a:srgbClr val="000000"/>
                </a:solidFill>
                <a:latin typeface="Courier New" panose="02070309020205020404" pitchFamily="49" charset="0"/>
              </a:rPr>
              <a:t> </a:t>
            </a:r>
            <a:r>
              <a:rPr lang="en-CA" sz="900" dirty="0">
                <a:solidFill>
                  <a:srgbClr val="000000"/>
                </a:solidFill>
                <a:latin typeface="Courier New" panose="02070309020205020404" pitchFamily="49" charset="0"/>
              </a:rPr>
              <a:t>Telecom</a:t>
            </a:r>
            <a:r>
              <a:rPr lang="en-CA" sz="900" b="0" dirty="0">
                <a:solidFill>
                  <a:srgbClr val="000000"/>
                </a:solidFill>
                <a:latin typeface="Courier New" panose="02070309020205020404" pitchFamily="49" charset="0"/>
              </a:rPr>
              <a:t>.nwf;</a:t>
            </a:r>
          </a:p>
          <a:p>
            <a:pPr marL="0" indent="0">
              <a:lnSpc>
                <a:spcPct val="100000"/>
              </a:lnSpc>
              <a:spcBef>
                <a:spcPts val="0"/>
              </a:spcBef>
              <a:spcAft>
                <a:spcPts val="0"/>
              </a:spcAft>
              <a:buNone/>
            </a:pPr>
            <a:r>
              <a:rPr lang="en-CA" sz="900" b="1" dirty="0">
                <a:solidFill>
                  <a:srgbClr val="000080"/>
                </a:solidFill>
                <a:latin typeface="Courier New" panose="02070309020205020404" pitchFamily="49" charset="0"/>
              </a:rPr>
              <a:t>quit</a:t>
            </a:r>
            <a:r>
              <a:rPr lang="en-CA" sz="900" b="0" dirty="0">
                <a:solidFill>
                  <a:srgbClr val="000000"/>
                </a:solidFill>
                <a:latin typeface="Courier New" panose="02070309020205020404" pitchFamily="49" charset="0"/>
              </a:rPr>
              <a:t>;</a:t>
            </a:r>
            <a:endParaRPr lang="en-CA" sz="900" dirty="0"/>
          </a:p>
        </p:txBody>
      </p:sp>
      <p:sp>
        <p:nvSpPr>
          <p:cNvPr id="5" name="TextBox 4">
            <a:extLst>
              <a:ext uri="{FF2B5EF4-FFF2-40B4-BE49-F238E27FC236}">
                <a16:creationId xmlns:a16="http://schemas.microsoft.com/office/drawing/2014/main" id="{348183B0-3C8D-3AFF-BDE9-0B968BC3340B}"/>
              </a:ext>
            </a:extLst>
          </p:cNvPr>
          <p:cNvSpPr txBox="1"/>
          <p:nvPr/>
        </p:nvSpPr>
        <p:spPr>
          <a:xfrm>
            <a:off x="1299141" y="161365"/>
            <a:ext cx="9673659" cy="461665"/>
          </a:xfrm>
          <a:prstGeom prst="rect">
            <a:avLst/>
          </a:prstGeom>
          <a:noFill/>
        </p:spPr>
        <p:txBody>
          <a:bodyPr wrap="square" rtlCol="0">
            <a:spAutoFit/>
          </a:bodyPr>
          <a:lstStyle/>
          <a:p>
            <a:r>
              <a:rPr lang="en-CA" sz="2400" b="1" dirty="0">
                <a:solidFill>
                  <a:srgbClr val="0070C0"/>
                </a:solidFill>
              </a:rPr>
              <a:t>Business Requirements </a:t>
            </a:r>
          </a:p>
        </p:txBody>
      </p:sp>
      <p:sp>
        <p:nvSpPr>
          <p:cNvPr id="6" name="TextBox 5">
            <a:extLst>
              <a:ext uri="{FF2B5EF4-FFF2-40B4-BE49-F238E27FC236}">
                <a16:creationId xmlns:a16="http://schemas.microsoft.com/office/drawing/2014/main" id="{7DF01168-C5E4-648D-E48A-5A774EC05100}"/>
              </a:ext>
            </a:extLst>
          </p:cNvPr>
          <p:cNvSpPr txBox="1"/>
          <p:nvPr/>
        </p:nvSpPr>
        <p:spPr>
          <a:xfrm>
            <a:off x="1371601" y="432521"/>
            <a:ext cx="9529482" cy="861774"/>
          </a:xfrm>
          <a:prstGeom prst="rect">
            <a:avLst/>
          </a:prstGeom>
          <a:noFill/>
        </p:spPr>
        <p:txBody>
          <a:bodyPr wrap="square" rtlCol="0">
            <a:spAutoFit/>
          </a:bodyPr>
          <a:lstStyle/>
          <a:p>
            <a:pPr algn="l"/>
            <a:endParaRPr lang="en-CA" sz="1800" b="0" i="0" u="none" strike="noStrike" baseline="0" dirty="0">
              <a:solidFill>
                <a:srgbClr val="000000"/>
              </a:solidFill>
              <a:latin typeface="Calibri" panose="020F0502020204030204" pitchFamily="34" charset="0"/>
            </a:endParaRPr>
          </a:p>
          <a:p>
            <a:pPr algn="just"/>
            <a:r>
              <a:rPr lang="en-US" sz="1600" b="0" i="0" u="none" strike="noStrike" baseline="0" dirty="0">
                <a:solidFill>
                  <a:srgbClr val="000000"/>
                </a:solidFill>
                <a:latin typeface="Calibri" panose="020F0502020204030204" pitchFamily="34" charset="0"/>
              </a:rPr>
              <a:t> </a:t>
            </a:r>
            <a:r>
              <a:rPr lang="en-US" sz="1600" b="1" i="0" u="none" strike="noStrike" baseline="0" dirty="0">
                <a:solidFill>
                  <a:srgbClr val="000000"/>
                </a:solidFill>
                <a:latin typeface="Calibri" panose="020F0502020204030204" pitchFamily="34" charset="0"/>
              </a:rPr>
              <a:t>1.1 </a:t>
            </a:r>
            <a:r>
              <a:rPr lang="en-US" sz="1600" i="0" u="none" strike="noStrike" baseline="0" dirty="0">
                <a:solidFill>
                  <a:srgbClr val="000000"/>
                </a:solidFill>
                <a:latin typeface="Calibri" panose="020F0502020204030204" pitchFamily="34" charset="0"/>
              </a:rPr>
              <a:t>Explore and describe the dataset briefly. For example, is the acctno unique? What is the number of accounts activated and deactivated? When are the earliest and </a:t>
            </a:r>
            <a:r>
              <a:rPr lang="en-CA" sz="1600" i="0" u="none" strike="noStrike" baseline="0" dirty="0">
                <a:solidFill>
                  <a:srgbClr val="000000"/>
                </a:solidFill>
                <a:latin typeface="Calibri" panose="020F0502020204030204" pitchFamily="34" charset="0"/>
              </a:rPr>
              <a:t>latest activation/deactivation dates available </a:t>
            </a:r>
            <a:endParaRPr lang="en-CA" sz="1600" dirty="0"/>
          </a:p>
        </p:txBody>
      </p:sp>
      <p:pic>
        <p:nvPicPr>
          <p:cNvPr id="4" name="Picture 3">
            <a:extLst>
              <a:ext uri="{FF2B5EF4-FFF2-40B4-BE49-F238E27FC236}">
                <a16:creationId xmlns:a16="http://schemas.microsoft.com/office/drawing/2014/main" id="{84486004-2D8D-C884-2D65-B2A6FE1FD010}"/>
              </a:ext>
            </a:extLst>
          </p:cNvPr>
          <p:cNvPicPr>
            <a:picLocks noChangeAspect="1"/>
          </p:cNvPicPr>
          <p:nvPr/>
        </p:nvPicPr>
        <p:blipFill>
          <a:blip r:embed="rId2"/>
          <a:stretch>
            <a:fillRect/>
          </a:stretch>
        </p:blipFill>
        <p:spPr>
          <a:xfrm>
            <a:off x="6757989" y="1294295"/>
            <a:ext cx="5434011" cy="1044030"/>
          </a:xfrm>
          <a:prstGeom prst="rect">
            <a:avLst/>
          </a:prstGeom>
        </p:spPr>
      </p:pic>
      <p:sp>
        <p:nvSpPr>
          <p:cNvPr id="7" name="TextBox 6">
            <a:extLst>
              <a:ext uri="{FF2B5EF4-FFF2-40B4-BE49-F238E27FC236}">
                <a16:creationId xmlns:a16="http://schemas.microsoft.com/office/drawing/2014/main" id="{75862A2A-8FEC-EE33-10E8-E2A932C2E263}"/>
              </a:ext>
            </a:extLst>
          </p:cNvPr>
          <p:cNvSpPr txBox="1"/>
          <p:nvPr/>
        </p:nvSpPr>
        <p:spPr>
          <a:xfrm>
            <a:off x="1443317" y="4294094"/>
            <a:ext cx="10085294" cy="338554"/>
          </a:xfrm>
          <a:prstGeom prst="rect">
            <a:avLst/>
          </a:prstGeom>
          <a:noFill/>
        </p:spPr>
        <p:txBody>
          <a:bodyPr wrap="square" rtlCol="0">
            <a:spAutoFit/>
          </a:bodyPr>
          <a:lstStyle/>
          <a:p>
            <a:r>
              <a:rPr lang="en-US" sz="1600" b="1" dirty="0">
                <a:solidFill>
                  <a:srgbClr val="000000"/>
                </a:solidFill>
                <a:latin typeface="Calibri" panose="020F0502020204030204" pitchFamily="34" charset="0"/>
                <a:ea typeface="Calibri" panose="020F0502020204030204" pitchFamily="34" charset="0"/>
                <a:cs typeface="Calibri" panose="020F0502020204030204" pitchFamily="34" charset="0"/>
              </a:rPr>
              <a:t>1.2</a:t>
            </a:r>
            <a:r>
              <a:rPr lang="en-US" sz="1600" dirty="0">
                <a:latin typeface="Calibri" panose="020F0502020204030204" pitchFamily="34" charset="0"/>
                <a:ea typeface="Calibri" panose="020F0502020204030204" pitchFamily="34" charset="0"/>
                <a:cs typeface="Calibri" panose="020F0502020204030204" pitchFamily="34" charset="0"/>
              </a:rPr>
              <a:t> What are the age and province distributions of active and deactivated customers?;</a:t>
            </a:r>
            <a:endParaRPr lang="en-CA" sz="16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758DC8D5-06A6-04B7-8FA2-63A55A8BAB9B}"/>
              </a:ext>
            </a:extLst>
          </p:cNvPr>
          <p:cNvSpPr txBox="1"/>
          <p:nvPr/>
        </p:nvSpPr>
        <p:spPr>
          <a:xfrm>
            <a:off x="1443317" y="4787153"/>
            <a:ext cx="8346142" cy="2169825"/>
          </a:xfrm>
          <a:prstGeom prst="rect">
            <a:avLst/>
          </a:prstGeom>
          <a:noFill/>
        </p:spPr>
        <p:txBody>
          <a:bodyPr wrap="square" rtlCol="0">
            <a:spAutoFit/>
          </a:bodyPr>
          <a:lstStyle/>
          <a:p>
            <a:pPr marL="0">
              <a:lnSpc>
                <a:spcPct val="100000"/>
              </a:lnSpc>
              <a:spcBef>
                <a:spcPts val="0"/>
              </a:spcBef>
              <a:spcAft>
                <a:spcPts val="0"/>
              </a:spcAft>
            </a:pPr>
            <a:r>
              <a:rPr lang="en-US" sz="900" dirty="0">
                <a:solidFill>
                  <a:srgbClr val="0000FF"/>
                </a:solidFill>
                <a:latin typeface="Courier New" panose="02070309020205020404" pitchFamily="49" charset="0"/>
              </a:rPr>
              <a:t>Title</a:t>
            </a:r>
            <a:r>
              <a:rPr lang="en-US" sz="900" dirty="0">
                <a:solidFill>
                  <a:srgbClr val="000000"/>
                </a:solidFill>
                <a:latin typeface="Courier New" panose="02070309020205020404" pitchFamily="49" charset="0"/>
              </a:rPr>
              <a:t> </a:t>
            </a:r>
            <a:r>
              <a:rPr lang="en-US" sz="900" dirty="0">
                <a:solidFill>
                  <a:srgbClr val="800080"/>
                </a:solidFill>
                <a:latin typeface="Courier New" panose="02070309020205020404" pitchFamily="49" charset="0"/>
              </a:rPr>
              <a:t>"Age and Province distributions of activated and deactivated customers"</a:t>
            </a:r>
            <a:r>
              <a:rPr lang="en-US" sz="900" dirty="0">
                <a:solidFill>
                  <a:srgbClr val="000000"/>
                </a:solidFill>
                <a:latin typeface="Courier New" panose="02070309020205020404" pitchFamily="49" charset="0"/>
              </a:rPr>
              <a:t>;</a:t>
            </a:r>
          </a:p>
          <a:p>
            <a:pPr marL="0">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Freq</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a:t>
            </a:r>
            <a:r>
              <a:rPr lang="en-US" sz="900" b="0" dirty="0" err="1">
                <a:solidFill>
                  <a:srgbClr val="000000"/>
                </a:solidFill>
                <a:latin typeface="Courier New" panose="02070309020205020404" pitchFamily="49" charset="0"/>
              </a:rPr>
              <a:t>Status_ActDeact</a:t>
            </a:r>
            <a:r>
              <a:rPr lang="en-US" sz="900" b="0" dirty="0">
                <a:solidFill>
                  <a:srgbClr val="000000"/>
                </a:solidFill>
                <a:latin typeface="Courier New" panose="02070309020205020404" pitchFamily="49" charset="0"/>
              </a:rPr>
              <a:t> </a:t>
            </a:r>
            <a:r>
              <a:rPr lang="en-US" sz="900" b="0" dirty="0" err="1">
                <a:solidFill>
                  <a:srgbClr val="0000FF"/>
                </a:solidFill>
                <a:latin typeface="Courier New" panose="02070309020205020404" pitchFamily="49" charset="0"/>
              </a:rPr>
              <a:t>nlevels</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tables</a:t>
            </a:r>
            <a:r>
              <a:rPr lang="en-US" sz="900" b="0" dirty="0">
                <a:solidFill>
                  <a:srgbClr val="000000"/>
                </a:solidFill>
                <a:latin typeface="Courier New" panose="02070309020205020404" pitchFamily="49" charset="0"/>
              </a:rPr>
              <a:t> Status * Age / </a:t>
            </a:r>
            <a:r>
              <a:rPr lang="en-US" sz="900" b="0" dirty="0" err="1">
                <a:solidFill>
                  <a:srgbClr val="0000FF"/>
                </a:solidFill>
                <a:latin typeface="Courier New" panose="02070309020205020404" pitchFamily="49" charset="0"/>
              </a:rPr>
              <a:t>nocum</a:t>
            </a:r>
            <a:r>
              <a:rPr lang="en-US" sz="900" b="0" dirty="0">
                <a:solidFill>
                  <a:srgbClr val="000000"/>
                </a:solidFill>
                <a:latin typeface="Courier New" panose="02070309020205020404" pitchFamily="49" charset="0"/>
              </a:rPr>
              <a:t>  </a:t>
            </a:r>
            <a:r>
              <a:rPr lang="en-US" sz="900" b="0" dirty="0" err="1">
                <a:solidFill>
                  <a:srgbClr val="0000FF"/>
                </a:solidFill>
                <a:latin typeface="Courier New" panose="02070309020205020404" pitchFamily="49" charset="0"/>
              </a:rPr>
              <a:t>norow</a:t>
            </a:r>
            <a:r>
              <a:rPr lang="en-US" sz="900" b="0" dirty="0">
                <a:solidFill>
                  <a:srgbClr val="000000"/>
                </a:solidFill>
                <a:latin typeface="Courier New" panose="02070309020205020404" pitchFamily="49" charset="0"/>
              </a:rPr>
              <a:t> </a:t>
            </a:r>
            <a:r>
              <a:rPr lang="en-US" sz="900" b="0" dirty="0" err="1">
                <a:solidFill>
                  <a:srgbClr val="0000FF"/>
                </a:solidFill>
                <a:latin typeface="Courier New" panose="02070309020205020404" pitchFamily="49" charset="0"/>
              </a:rPr>
              <a:t>nocol</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tables</a:t>
            </a:r>
            <a:r>
              <a:rPr lang="en-CA" sz="900" b="0" dirty="0">
                <a:solidFill>
                  <a:srgbClr val="000000"/>
                </a:solidFill>
                <a:latin typeface="Courier New" panose="02070309020205020404" pitchFamily="49" charset="0"/>
              </a:rPr>
              <a:t> Status * Province / </a:t>
            </a:r>
            <a:r>
              <a:rPr lang="en-CA" sz="900" b="0" dirty="0" err="1">
                <a:solidFill>
                  <a:srgbClr val="0000FF"/>
                </a:solidFill>
                <a:latin typeface="Courier New" panose="02070309020205020404" pitchFamily="49" charset="0"/>
              </a:rPr>
              <a:t>nocum</a:t>
            </a:r>
            <a:r>
              <a:rPr lang="en-CA" sz="900" b="0" dirty="0">
                <a:solidFill>
                  <a:srgbClr val="000000"/>
                </a:solidFill>
                <a:latin typeface="Courier New" panose="02070309020205020404" pitchFamily="49" charset="0"/>
              </a:rPr>
              <a:t> ;</a:t>
            </a:r>
          </a:p>
          <a:p>
            <a:pPr marL="0">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US" sz="900" b="0" dirty="0">
                <a:solidFill>
                  <a:srgbClr val="0000FF"/>
                </a:solidFill>
                <a:latin typeface="Courier New" panose="02070309020205020404" pitchFamily="49" charset="0"/>
              </a:rPr>
              <a:t>Title1</a:t>
            </a:r>
            <a:r>
              <a:rPr lang="en-US" sz="900" b="0" dirty="0">
                <a:solidFill>
                  <a:srgbClr val="000000"/>
                </a:solidFill>
                <a:latin typeface="Courier New" panose="02070309020205020404" pitchFamily="49" charset="0"/>
              </a:rPr>
              <a:t> </a:t>
            </a:r>
            <a:r>
              <a:rPr lang="en-US" sz="900" b="0" dirty="0">
                <a:solidFill>
                  <a:srgbClr val="800080"/>
                </a:solidFill>
                <a:latin typeface="Courier New" panose="02070309020205020404" pitchFamily="49" charset="0"/>
              </a:rPr>
              <a:t>'Histogram and Density Curve of Age Variable'</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r>
              <a:rPr lang="en-CA" sz="900" b="0" dirty="0">
                <a:solidFill>
                  <a:srgbClr val="0000FF"/>
                </a:solidFill>
                <a:latin typeface="Courier New" panose="02070309020205020404" pitchFamily="49" charset="0"/>
              </a:rPr>
              <a:t>Title2</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'Status = Activated Customers'</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Sgplot</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=Status_ActDeact;</a:t>
            </a:r>
          </a:p>
          <a:p>
            <a:pPr marL="0">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histogram</a:t>
            </a:r>
            <a:r>
              <a:rPr lang="en-US" sz="900" b="0" dirty="0">
                <a:solidFill>
                  <a:srgbClr val="000000"/>
                </a:solidFill>
                <a:latin typeface="Courier New" panose="02070309020205020404" pitchFamily="49" charset="0"/>
              </a:rPr>
              <a:t> Age/</a:t>
            </a:r>
            <a:r>
              <a:rPr lang="en-US" sz="900" b="0" dirty="0" err="1">
                <a:solidFill>
                  <a:srgbClr val="0000FF"/>
                </a:solidFill>
                <a:latin typeface="Courier New" panose="02070309020205020404" pitchFamily="49" charset="0"/>
              </a:rPr>
              <a:t>fillattrs</a:t>
            </a:r>
            <a:r>
              <a:rPr lang="en-US" sz="900" b="0" dirty="0">
                <a:solidFill>
                  <a:srgbClr val="000000"/>
                </a:solidFill>
                <a:latin typeface="Courier New" panose="02070309020205020404" pitchFamily="49" charset="0"/>
              </a:rPr>
              <a:t>=(</a:t>
            </a:r>
            <a:r>
              <a:rPr lang="en-US" sz="900" b="0" dirty="0">
                <a:solidFill>
                  <a:srgbClr val="0000FF"/>
                </a:solidFill>
                <a:latin typeface="Courier New" panose="02070309020205020404" pitchFamily="49" charset="0"/>
              </a:rPr>
              <a:t>color</a:t>
            </a:r>
            <a:r>
              <a:rPr lang="en-US" sz="900" b="0" dirty="0">
                <a:solidFill>
                  <a:srgbClr val="000000"/>
                </a:solidFill>
                <a:latin typeface="Courier New" panose="02070309020205020404" pitchFamily="49" charset="0"/>
              </a:rPr>
              <a:t>=</a:t>
            </a:r>
            <a:r>
              <a:rPr lang="en-US" sz="900" b="0" dirty="0" err="1">
                <a:solidFill>
                  <a:srgbClr val="000000"/>
                </a:solidFill>
                <a:latin typeface="Courier New" panose="02070309020205020404" pitchFamily="49" charset="0"/>
              </a:rPr>
              <a:t>lightblue</a:t>
            </a:r>
            <a:r>
              <a:rPr lang="en-US" sz="900" b="0" dirty="0">
                <a:solidFill>
                  <a:srgbClr val="000000"/>
                </a:solidFill>
                <a:latin typeface="Courier New" panose="02070309020205020404" pitchFamily="49" charset="0"/>
              </a:rPr>
              <a:t>)</a:t>
            </a:r>
            <a:r>
              <a:rPr lang="en-US" sz="900" b="0" dirty="0" err="1">
                <a:solidFill>
                  <a:srgbClr val="0000FF"/>
                </a:solidFill>
                <a:latin typeface="Courier New" panose="02070309020205020404" pitchFamily="49" charset="0"/>
              </a:rPr>
              <a:t>filltype</a:t>
            </a:r>
            <a:r>
              <a:rPr lang="en-US" sz="900" b="0" dirty="0">
                <a:solidFill>
                  <a:srgbClr val="000000"/>
                </a:solidFill>
                <a:latin typeface="Courier New" panose="02070309020205020404" pitchFamily="49" charset="0"/>
              </a:rPr>
              <a:t>=gradient;</a:t>
            </a: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density</a:t>
            </a:r>
            <a:r>
              <a:rPr lang="en-CA" sz="900" b="0" dirty="0">
                <a:solidFill>
                  <a:srgbClr val="000000"/>
                </a:solidFill>
                <a:latin typeface="Courier New" panose="02070309020205020404" pitchFamily="49" charset="0"/>
              </a:rPr>
              <a:t> Age;</a:t>
            </a: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where</a:t>
            </a:r>
            <a:r>
              <a:rPr lang="en-CA" sz="900" b="0" dirty="0">
                <a:solidFill>
                  <a:srgbClr val="000000"/>
                </a:solidFill>
                <a:latin typeface="Courier New" panose="02070309020205020404" pitchFamily="49" charset="0"/>
              </a:rPr>
              <a:t> Status = </a:t>
            </a:r>
            <a:r>
              <a:rPr lang="en-CA" sz="900" b="0" dirty="0">
                <a:solidFill>
                  <a:srgbClr val="800080"/>
                </a:solidFill>
                <a:latin typeface="Courier New" panose="02070309020205020404" pitchFamily="49" charset="0"/>
              </a:rPr>
              <a:t>'Activated'</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endParaRPr lang="en-CA" dirty="0"/>
          </a:p>
        </p:txBody>
      </p:sp>
      <p:pic>
        <p:nvPicPr>
          <p:cNvPr id="11" name="Picture 10">
            <a:extLst>
              <a:ext uri="{FF2B5EF4-FFF2-40B4-BE49-F238E27FC236}">
                <a16:creationId xmlns:a16="http://schemas.microsoft.com/office/drawing/2014/main" id="{7B7BB7FF-A172-002E-7CC9-18642EB2D2B2}"/>
              </a:ext>
            </a:extLst>
          </p:cNvPr>
          <p:cNvPicPr>
            <a:picLocks noChangeAspect="1"/>
          </p:cNvPicPr>
          <p:nvPr/>
        </p:nvPicPr>
        <p:blipFill>
          <a:blip r:embed="rId3"/>
          <a:stretch>
            <a:fillRect/>
          </a:stretch>
        </p:blipFill>
        <p:spPr>
          <a:xfrm>
            <a:off x="8729350" y="4473388"/>
            <a:ext cx="3166816" cy="2294965"/>
          </a:xfrm>
          <a:prstGeom prst="rect">
            <a:avLst/>
          </a:prstGeom>
        </p:spPr>
      </p:pic>
      <p:pic>
        <p:nvPicPr>
          <p:cNvPr id="2" name="Picture 1">
            <a:extLst>
              <a:ext uri="{FF2B5EF4-FFF2-40B4-BE49-F238E27FC236}">
                <a16:creationId xmlns:a16="http://schemas.microsoft.com/office/drawing/2014/main" id="{445FB596-3DBF-76D0-17F7-F4F4BA732063}"/>
              </a:ext>
            </a:extLst>
          </p:cNvPr>
          <p:cNvPicPr>
            <a:picLocks noChangeAspect="1"/>
          </p:cNvPicPr>
          <p:nvPr/>
        </p:nvPicPr>
        <p:blipFill>
          <a:blip r:embed="rId4"/>
          <a:stretch>
            <a:fillRect/>
          </a:stretch>
        </p:blipFill>
        <p:spPr>
          <a:xfrm>
            <a:off x="8920881" y="2226078"/>
            <a:ext cx="2783754" cy="1733088"/>
          </a:xfrm>
          <a:prstGeom prst="rect">
            <a:avLst/>
          </a:prstGeom>
        </p:spPr>
      </p:pic>
    </p:spTree>
    <p:extLst>
      <p:ext uri="{BB962C8B-B14F-4D97-AF65-F5344CB8AC3E}">
        <p14:creationId xmlns:p14="http://schemas.microsoft.com/office/powerpoint/2010/main" val="188202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4125C-87D0-205F-D64B-88507BDDAA63}"/>
              </a:ext>
            </a:extLst>
          </p:cNvPr>
          <p:cNvSpPr>
            <a:spLocks noGrp="1"/>
          </p:cNvSpPr>
          <p:nvPr>
            <p:ph sz="half" idx="1"/>
          </p:nvPr>
        </p:nvSpPr>
        <p:spPr>
          <a:xfrm>
            <a:off x="1219201" y="623030"/>
            <a:ext cx="5871882" cy="3518664"/>
          </a:xfrm>
        </p:spPr>
        <p:txBody>
          <a:bodyPr>
            <a:noAutofit/>
          </a:bodyPr>
          <a:lstStyle/>
          <a:p>
            <a:pPr marL="0" indent="0">
              <a:lnSpc>
                <a:spcPct val="120000"/>
              </a:lnSpc>
              <a:spcBef>
                <a:spcPts val="0"/>
              </a:spcBef>
              <a:spcAft>
                <a:spcPts val="0"/>
              </a:spcAft>
              <a:buNone/>
            </a:pPr>
            <a:endParaRPr lang="en-US" sz="900" b="1" dirty="0">
              <a:solidFill>
                <a:srgbClr val="000080"/>
              </a:solidFill>
              <a:latin typeface="Courier New" panose="02070309020205020404" pitchFamily="49" charset="0"/>
            </a:endParaRPr>
          </a:p>
          <a:p>
            <a:pPr marL="0">
              <a:lnSpc>
                <a:spcPct val="100000"/>
              </a:lnSpc>
              <a:spcBef>
                <a:spcPts val="0"/>
              </a:spcBef>
              <a:spcAft>
                <a:spcPts val="0"/>
              </a:spcAft>
            </a:pP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Sgplot</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=Status_ActDeact;</a:t>
            </a:r>
          </a:p>
          <a:p>
            <a:pPr marL="0">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Title1</a:t>
            </a:r>
            <a:r>
              <a:rPr lang="en-US" sz="900" b="0" dirty="0">
                <a:solidFill>
                  <a:srgbClr val="000000"/>
                </a:solidFill>
                <a:latin typeface="Courier New" panose="02070309020205020404" pitchFamily="49" charset="0"/>
              </a:rPr>
              <a:t> </a:t>
            </a:r>
            <a:r>
              <a:rPr lang="en-US" sz="900" b="0" dirty="0">
                <a:solidFill>
                  <a:srgbClr val="800080"/>
                </a:solidFill>
                <a:latin typeface="Courier New" panose="02070309020205020404" pitchFamily="49" charset="0"/>
              </a:rPr>
              <a:t>'Histogram and Density Curve of Age Variable'</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Title2</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'Status = Deactivated Customers'</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histogram</a:t>
            </a:r>
            <a:r>
              <a:rPr lang="en-US" sz="900" b="0" dirty="0">
                <a:solidFill>
                  <a:srgbClr val="000000"/>
                </a:solidFill>
                <a:latin typeface="Courier New" panose="02070309020205020404" pitchFamily="49" charset="0"/>
              </a:rPr>
              <a:t> Age/</a:t>
            </a:r>
            <a:r>
              <a:rPr lang="en-US" sz="900" b="0" dirty="0" err="1">
                <a:solidFill>
                  <a:srgbClr val="0000FF"/>
                </a:solidFill>
                <a:latin typeface="Courier New" panose="02070309020205020404" pitchFamily="49" charset="0"/>
              </a:rPr>
              <a:t>fillattrs</a:t>
            </a:r>
            <a:r>
              <a:rPr lang="en-US" sz="900" b="0" dirty="0">
                <a:solidFill>
                  <a:srgbClr val="000000"/>
                </a:solidFill>
                <a:latin typeface="Courier New" panose="02070309020205020404" pitchFamily="49" charset="0"/>
              </a:rPr>
              <a:t>=(</a:t>
            </a:r>
            <a:r>
              <a:rPr lang="en-US" sz="900" b="0" dirty="0">
                <a:solidFill>
                  <a:srgbClr val="0000FF"/>
                </a:solidFill>
                <a:latin typeface="Courier New" panose="02070309020205020404" pitchFamily="49" charset="0"/>
              </a:rPr>
              <a:t>color</a:t>
            </a:r>
            <a:r>
              <a:rPr lang="en-US" sz="900" b="0" dirty="0">
                <a:solidFill>
                  <a:srgbClr val="000000"/>
                </a:solidFill>
                <a:latin typeface="Courier New" panose="02070309020205020404" pitchFamily="49" charset="0"/>
              </a:rPr>
              <a:t>=</a:t>
            </a:r>
            <a:r>
              <a:rPr lang="en-US" sz="900" b="0" dirty="0" err="1">
                <a:solidFill>
                  <a:srgbClr val="000000"/>
                </a:solidFill>
                <a:latin typeface="Courier New" panose="02070309020205020404" pitchFamily="49" charset="0"/>
              </a:rPr>
              <a:t>lightblue</a:t>
            </a:r>
            <a:r>
              <a:rPr lang="en-US" sz="900" b="0" dirty="0">
                <a:solidFill>
                  <a:srgbClr val="000000"/>
                </a:solidFill>
                <a:latin typeface="Courier New" panose="02070309020205020404" pitchFamily="49" charset="0"/>
              </a:rPr>
              <a:t>)</a:t>
            </a:r>
            <a:r>
              <a:rPr lang="en-US" sz="900" b="0" dirty="0" err="1">
                <a:solidFill>
                  <a:srgbClr val="0000FF"/>
                </a:solidFill>
                <a:latin typeface="Courier New" panose="02070309020205020404" pitchFamily="49" charset="0"/>
              </a:rPr>
              <a:t>filltype</a:t>
            </a:r>
            <a:r>
              <a:rPr lang="en-US" sz="900" b="0" dirty="0">
                <a:solidFill>
                  <a:srgbClr val="000000"/>
                </a:solidFill>
                <a:latin typeface="Courier New" panose="02070309020205020404" pitchFamily="49" charset="0"/>
              </a:rPr>
              <a:t>=gradient;</a:t>
            </a: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density</a:t>
            </a:r>
            <a:r>
              <a:rPr lang="en-CA" sz="900" b="0" dirty="0">
                <a:solidFill>
                  <a:srgbClr val="000000"/>
                </a:solidFill>
                <a:latin typeface="Courier New" panose="02070309020205020404" pitchFamily="49" charset="0"/>
              </a:rPr>
              <a:t> Age;</a:t>
            </a: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where</a:t>
            </a:r>
            <a:r>
              <a:rPr lang="en-CA" sz="900" b="0" dirty="0">
                <a:solidFill>
                  <a:srgbClr val="000000"/>
                </a:solidFill>
                <a:latin typeface="Courier New" panose="02070309020205020404" pitchFamily="49" charset="0"/>
              </a:rPr>
              <a:t> Status = </a:t>
            </a:r>
            <a:r>
              <a:rPr lang="en-CA" sz="900" b="0" dirty="0">
                <a:solidFill>
                  <a:srgbClr val="800080"/>
                </a:solidFill>
                <a:latin typeface="Courier New" panose="02070309020205020404" pitchFamily="49" charset="0"/>
              </a:rPr>
              <a:t>'Deactivated'</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err="1">
                <a:solidFill>
                  <a:srgbClr val="000080"/>
                </a:solidFill>
                <a:latin typeface="Courier New" panose="02070309020205020404" pitchFamily="49" charset="0"/>
              </a:rPr>
              <a:t>freq</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 = </a:t>
            </a:r>
            <a:r>
              <a:rPr lang="en-US" sz="900" b="0" dirty="0" err="1">
                <a:solidFill>
                  <a:srgbClr val="000000"/>
                </a:solidFill>
                <a:latin typeface="Courier New" panose="02070309020205020404" pitchFamily="49" charset="0"/>
              </a:rPr>
              <a:t>Status_ActDeact</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table</a:t>
            </a:r>
            <a:r>
              <a:rPr lang="en-CA" sz="900" b="0" dirty="0">
                <a:solidFill>
                  <a:srgbClr val="000000"/>
                </a:solidFill>
                <a:latin typeface="Courier New" panose="02070309020205020404" pitchFamily="49" charset="0"/>
              </a:rPr>
              <a:t> province;</a:t>
            </a:r>
          </a:p>
          <a:p>
            <a:pPr marL="0">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b="0" dirty="0">
                <a:solidFill>
                  <a:srgbClr val="0000FF"/>
                </a:solidFill>
                <a:latin typeface="Courier New" panose="02070309020205020404" pitchFamily="49" charset="0"/>
              </a:rPr>
              <a:t>TITLE1</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"CLUSTER BAR CHART "</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r>
              <a:rPr lang="en-US" sz="900" b="0" dirty="0">
                <a:solidFill>
                  <a:srgbClr val="0000FF"/>
                </a:solidFill>
                <a:latin typeface="Courier New" panose="02070309020205020404" pitchFamily="49" charset="0"/>
              </a:rPr>
              <a:t>TITLE2</a:t>
            </a:r>
            <a:r>
              <a:rPr lang="en-US" sz="900" b="0" dirty="0">
                <a:solidFill>
                  <a:srgbClr val="000000"/>
                </a:solidFill>
                <a:latin typeface="Courier New" panose="02070309020205020404" pitchFamily="49" charset="0"/>
              </a:rPr>
              <a:t> </a:t>
            </a:r>
            <a:r>
              <a:rPr lang="en-US" sz="900" b="0" dirty="0">
                <a:solidFill>
                  <a:srgbClr val="800080"/>
                </a:solidFill>
                <a:latin typeface="Courier New" panose="02070309020205020404" pitchFamily="49" charset="0"/>
              </a:rPr>
              <a:t>"COMPARISON BETWEEN ACTIVATED AND DEACTIVATED ACCOUNTS BY PROVINCE "</a:t>
            </a:r>
            <a:r>
              <a:rPr lang="en-US" sz="900" b="0" dirty="0">
                <a:solidFill>
                  <a:srgbClr val="000000"/>
                </a:solidFill>
                <a:latin typeface="Courier New" panose="02070309020205020404" pitchFamily="49" charset="0"/>
              </a:rPr>
              <a:t>; </a:t>
            </a:r>
          </a:p>
          <a:p>
            <a:pPr marL="0">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SGPLOT</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 = Status_ActDeact;</a:t>
            </a:r>
          </a:p>
          <a:p>
            <a:pPr marL="0">
              <a:lnSpc>
                <a:spcPct val="100000"/>
              </a:lnSpc>
              <a:spcBef>
                <a:spcPts val="0"/>
              </a:spcBef>
              <a:spcAft>
                <a:spcPts val="0"/>
              </a:spcAft>
            </a:pPr>
            <a:r>
              <a:rPr lang="en-US" sz="900" b="0" dirty="0">
                <a:solidFill>
                  <a:srgbClr val="0000FF"/>
                </a:solidFill>
                <a:latin typeface="Courier New" panose="02070309020205020404" pitchFamily="49" charset="0"/>
              </a:rPr>
              <a:t>VBAR</a:t>
            </a:r>
            <a:r>
              <a:rPr lang="en-US" sz="900" b="0" dirty="0">
                <a:solidFill>
                  <a:srgbClr val="000000"/>
                </a:solidFill>
                <a:latin typeface="Courier New" panose="02070309020205020404" pitchFamily="49" charset="0"/>
              </a:rPr>
              <a:t> PROVINCE / </a:t>
            </a:r>
            <a:r>
              <a:rPr lang="en-US" sz="900" b="0" dirty="0">
                <a:solidFill>
                  <a:srgbClr val="0000FF"/>
                </a:solidFill>
                <a:latin typeface="Courier New" panose="02070309020205020404" pitchFamily="49" charset="0"/>
              </a:rPr>
              <a:t>GROUP</a:t>
            </a:r>
            <a:r>
              <a:rPr lang="en-US" sz="900" b="0" dirty="0">
                <a:solidFill>
                  <a:srgbClr val="000000"/>
                </a:solidFill>
                <a:latin typeface="Courier New" panose="02070309020205020404" pitchFamily="49" charset="0"/>
              </a:rPr>
              <a:t> = STATUS </a:t>
            </a:r>
            <a:r>
              <a:rPr lang="en-US" sz="900" b="0" dirty="0">
                <a:solidFill>
                  <a:srgbClr val="0000FF"/>
                </a:solidFill>
                <a:latin typeface="Courier New" panose="02070309020205020404" pitchFamily="49" charset="0"/>
              </a:rPr>
              <a:t>GROUPDISPLAY</a:t>
            </a:r>
            <a:r>
              <a:rPr lang="en-US" sz="900" b="0" dirty="0">
                <a:solidFill>
                  <a:srgbClr val="000000"/>
                </a:solidFill>
                <a:latin typeface="Courier New" panose="02070309020205020404" pitchFamily="49" charset="0"/>
              </a:rPr>
              <a:t>=CLUSTER </a:t>
            </a:r>
            <a:r>
              <a:rPr lang="en-US" sz="900" b="0" dirty="0">
                <a:solidFill>
                  <a:srgbClr val="0000FF"/>
                </a:solidFill>
                <a:latin typeface="Courier New" panose="02070309020205020404" pitchFamily="49" charset="0"/>
              </a:rPr>
              <a:t>FILLTYPE</a:t>
            </a:r>
            <a:r>
              <a:rPr lang="en-US" sz="900" b="0" dirty="0">
                <a:solidFill>
                  <a:srgbClr val="000000"/>
                </a:solidFill>
                <a:latin typeface="Courier New" panose="02070309020205020404" pitchFamily="49" charset="0"/>
              </a:rPr>
              <a:t> = GRADIENT;</a:t>
            </a:r>
          </a:p>
          <a:p>
            <a:pPr marL="0">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b="0" dirty="0">
                <a:solidFill>
                  <a:srgbClr val="0000FF"/>
                </a:solidFill>
                <a:latin typeface="Courier New" panose="02070309020205020404" pitchFamily="49" charset="0"/>
              </a:rPr>
              <a:t>TITLE1</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 GROUP BOX PLOT '</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r>
              <a:rPr lang="en-US" sz="900" b="0" dirty="0">
                <a:solidFill>
                  <a:srgbClr val="0000FF"/>
                </a:solidFill>
                <a:latin typeface="Courier New" panose="02070309020205020404" pitchFamily="49" charset="0"/>
              </a:rPr>
              <a:t>TITLE2</a:t>
            </a:r>
            <a:r>
              <a:rPr lang="en-US" sz="900" b="0" dirty="0">
                <a:solidFill>
                  <a:srgbClr val="000000"/>
                </a:solidFill>
                <a:latin typeface="Courier New" panose="02070309020205020404" pitchFamily="49" charset="0"/>
              </a:rPr>
              <a:t> </a:t>
            </a:r>
            <a:r>
              <a:rPr lang="en-US" sz="900" b="0" dirty="0">
                <a:solidFill>
                  <a:srgbClr val="800080"/>
                </a:solidFill>
                <a:latin typeface="Courier New" panose="02070309020205020404" pitchFamily="49" charset="0"/>
              </a:rPr>
              <a:t>'COMPARISON BETWEEN ACTIVATED AND DEACTIVATED ACCOUNTS BY AGE'</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SGPLOT</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 = Status_ActDeact;</a:t>
            </a:r>
          </a:p>
          <a:p>
            <a:pPr marL="0">
              <a:lnSpc>
                <a:spcPct val="100000"/>
              </a:lnSpc>
              <a:spcBef>
                <a:spcPts val="0"/>
              </a:spcBef>
              <a:spcAft>
                <a:spcPts val="0"/>
              </a:spcAft>
            </a:pPr>
            <a:r>
              <a:rPr lang="en-CA" sz="900" b="0" dirty="0">
                <a:solidFill>
                  <a:srgbClr val="0000FF"/>
                </a:solidFill>
                <a:latin typeface="Courier New" panose="02070309020205020404" pitchFamily="49" charset="0"/>
              </a:rPr>
              <a:t>VBOX</a:t>
            </a:r>
            <a:r>
              <a:rPr lang="en-CA" sz="900" b="0" dirty="0">
                <a:solidFill>
                  <a:srgbClr val="000000"/>
                </a:solidFill>
                <a:latin typeface="Courier New" panose="02070309020205020404" pitchFamily="49" charset="0"/>
              </a:rPr>
              <a:t> AGE / </a:t>
            </a:r>
            <a:r>
              <a:rPr lang="en-CA" sz="900" b="0" dirty="0">
                <a:solidFill>
                  <a:srgbClr val="0000FF"/>
                </a:solidFill>
                <a:latin typeface="Courier New" panose="02070309020205020404" pitchFamily="49" charset="0"/>
              </a:rPr>
              <a:t>GROUP</a:t>
            </a:r>
            <a:r>
              <a:rPr lang="en-CA" sz="900" b="0" dirty="0">
                <a:solidFill>
                  <a:srgbClr val="000000"/>
                </a:solidFill>
                <a:latin typeface="Courier New" panose="02070309020205020404" pitchFamily="49" charset="0"/>
              </a:rPr>
              <a:t> = STATUS;</a:t>
            </a:r>
          </a:p>
          <a:p>
            <a:pPr marL="0">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endParaRPr lang="en-CA" sz="900" dirty="0"/>
          </a:p>
        </p:txBody>
      </p:sp>
      <p:sp>
        <p:nvSpPr>
          <p:cNvPr id="5" name="TextBox 4">
            <a:extLst>
              <a:ext uri="{FF2B5EF4-FFF2-40B4-BE49-F238E27FC236}">
                <a16:creationId xmlns:a16="http://schemas.microsoft.com/office/drawing/2014/main" id="{348183B0-3C8D-3AFF-BDE9-0B968BC3340B}"/>
              </a:ext>
            </a:extLst>
          </p:cNvPr>
          <p:cNvSpPr txBox="1"/>
          <p:nvPr/>
        </p:nvSpPr>
        <p:spPr>
          <a:xfrm>
            <a:off x="1219201" y="161365"/>
            <a:ext cx="9753599" cy="461665"/>
          </a:xfrm>
          <a:prstGeom prst="rect">
            <a:avLst/>
          </a:prstGeom>
          <a:noFill/>
        </p:spPr>
        <p:txBody>
          <a:bodyPr wrap="square" rtlCol="0">
            <a:spAutoFit/>
          </a:bodyPr>
          <a:lstStyle/>
          <a:p>
            <a:r>
              <a:rPr lang="en-CA" sz="2400" b="1" dirty="0">
                <a:solidFill>
                  <a:srgbClr val="0070C0"/>
                </a:solidFill>
              </a:rPr>
              <a:t>Business Requirements </a:t>
            </a:r>
          </a:p>
        </p:txBody>
      </p:sp>
      <p:sp>
        <p:nvSpPr>
          <p:cNvPr id="2" name="TextBox 1">
            <a:extLst>
              <a:ext uri="{FF2B5EF4-FFF2-40B4-BE49-F238E27FC236}">
                <a16:creationId xmlns:a16="http://schemas.microsoft.com/office/drawing/2014/main" id="{7C0552BD-58A8-491B-E659-730A5F6E6251}"/>
              </a:ext>
            </a:extLst>
          </p:cNvPr>
          <p:cNvSpPr txBox="1"/>
          <p:nvPr/>
        </p:nvSpPr>
        <p:spPr>
          <a:xfrm>
            <a:off x="7485529" y="3526536"/>
            <a:ext cx="4240306" cy="3170099"/>
          </a:xfrm>
          <a:prstGeom prst="rect">
            <a:avLst/>
          </a:prstGeom>
          <a:noFill/>
        </p:spPr>
        <p:txBody>
          <a:bodyPr wrap="square" rtlCol="0">
            <a:spAutoFit/>
          </a:bodyPr>
          <a:lstStyle/>
          <a:p>
            <a:pPr algn="l"/>
            <a:r>
              <a:rPr lang="en-US" sz="1000" b="0" i="0" dirty="0">
                <a:solidFill>
                  <a:srgbClr val="374151"/>
                </a:solidFill>
                <a:effectLst/>
                <a:latin typeface="Söhne"/>
              </a:rPr>
              <a:t>The output presents a histogram and density curve of the "Age" variable for customers with a status of "Deactivated." Additionally, it provides a frequency distribution of the "Province" variable for these deactivated customers.</a:t>
            </a:r>
          </a:p>
          <a:p>
            <a:pPr algn="l"/>
            <a:r>
              <a:rPr lang="en-US" sz="1000" b="1" i="0" dirty="0">
                <a:solidFill>
                  <a:srgbClr val="374151"/>
                </a:solidFill>
                <a:effectLst/>
                <a:latin typeface="Söhne"/>
              </a:rPr>
              <a:t>Histogram and Density Curve of Age Variable (Deactivated Customers):</a:t>
            </a:r>
            <a:endParaRPr lang="en-US" sz="1000" b="0" i="0" dirty="0">
              <a:solidFill>
                <a:srgbClr val="374151"/>
              </a:solidFill>
              <a:effectLst/>
              <a:latin typeface="Söhne"/>
            </a:endParaRPr>
          </a:p>
          <a:p>
            <a:pPr algn="l">
              <a:buFont typeface="Arial" panose="020B0604020202020204" pitchFamily="34" charset="0"/>
              <a:buChar char="•"/>
            </a:pPr>
            <a:r>
              <a:rPr lang="en-US" sz="1000" b="0" i="0" dirty="0">
                <a:solidFill>
                  <a:srgbClr val="374151"/>
                </a:solidFill>
                <a:effectLst/>
                <a:latin typeface="Söhne"/>
              </a:rPr>
              <a:t>The histogram visually displays the distribution of ages for customers with a "Deactivated" status.</a:t>
            </a:r>
          </a:p>
          <a:p>
            <a:pPr algn="l">
              <a:buFont typeface="Arial" panose="020B0604020202020204" pitchFamily="34" charset="0"/>
              <a:buChar char="•"/>
            </a:pPr>
            <a:r>
              <a:rPr lang="en-US" sz="1000" b="0" i="0" dirty="0">
                <a:solidFill>
                  <a:srgbClr val="374151"/>
                </a:solidFill>
                <a:effectLst/>
                <a:latin typeface="Söhne"/>
              </a:rPr>
              <a:t>The density curve represents the smoothed distribution of ages.</a:t>
            </a:r>
          </a:p>
          <a:p>
            <a:pPr algn="l"/>
            <a:r>
              <a:rPr lang="en-US" sz="1000" b="1" i="0" dirty="0">
                <a:solidFill>
                  <a:srgbClr val="374151"/>
                </a:solidFill>
                <a:effectLst/>
                <a:latin typeface="Söhne"/>
              </a:rPr>
              <a:t>Frequency Distribution of Province for Deactivated Customers:</a:t>
            </a:r>
            <a:endParaRPr lang="en-US" sz="1000" b="0" i="0" dirty="0">
              <a:solidFill>
                <a:srgbClr val="374151"/>
              </a:solidFill>
              <a:effectLst/>
              <a:latin typeface="Söhne"/>
            </a:endParaRPr>
          </a:p>
          <a:p>
            <a:pPr algn="l">
              <a:buFont typeface="Arial" panose="020B0604020202020204" pitchFamily="34" charset="0"/>
              <a:buChar char="•"/>
            </a:pPr>
            <a:r>
              <a:rPr lang="en-US" sz="1000" b="1" i="0" dirty="0">
                <a:solidFill>
                  <a:srgbClr val="374151"/>
                </a:solidFill>
                <a:effectLst/>
                <a:latin typeface="Söhne"/>
              </a:rPr>
              <a:t>Province AB:</a:t>
            </a:r>
            <a:r>
              <a:rPr lang="en-US" sz="1000" b="0" i="0" dirty="0">
                <a:solidFill>
                  <a:srgbClr val="374151"/>
                </a:solidFill>
                <a:effectLst/>
                <a:latin typeface="Söhne"/>
              </a:rPr>
              <a:t> 10.67% of deactivated customers are from Alberta (AB).</a:t>
            </a:r>
          </a:p>
          <a:p>
            <a:pPr algn="l">
              <a:buFont typeface="Arial" panose="020B0604020202020204" pitchFamily="34" charset="0"/>
              <a:buChar char="•"/>
            </a:pPr>
            <a:r>
              <a:rPr lang="en-US" sz="1000" b="1" i="0" dirty="0">
                <a:solidFill>
                  <a:srgbClr val="374151"/>
                </a:solidFill>
                <a:effectLst/>
                <a:latin typeface="Söhne"/>
              </a:rPr>
              <a:t>Province BC:</a:t>
            </a:r>
            <a:r>
              <a:rPr lang="en-US" sz="1000" b="0" i="0" dirty="0">
                <a:solidFill>
                  <a:srgbClr val="374151"/>
                </a:solidFill>
                <a:effectLst/>
                <a:latin typeface="Söhne"/>
              </a:rPr>
              <a:t> 22.88% of deactivated customers are from British Columbia (BC).</a:t>
            </a:r>
          </a:p>
          <a:p>
            <a:pPr algn="l">
              <a:buFont typeface="Arial" panose="020B0604020202020204" pitchFamily="34" charset="0"/>
              <a:buChar char="•"/>
            </a:pPr>
            <a:r>
              <a:rPr lang="en-US" sz="1000" b="1" i="0" dirty="0">
                <a:solidFill>
                  <a:srgbClr val="374151"/>
                </a:solidFill>
                <a:effectLst/>
                <a:latin typeface="Söhne"/>
              </a:rPr>
              <a:t>Province NS:</a:t>
            </a:r>
            <a:r>
              <a:rPr lang="en-US" sz="1000" b="0" i="0" dirty="0">
                <a:solidFill>
                  <a:srgbClr val="374151"/>
                </a:solidFill>
                <a:effectLst/>
                <a:latin typeface="Söhne"/>
              </a:rPr>
              <a:t> 11.97% of deactivated customers are from Nova Scotia (NS).</a:t>
            </a:r>
          </a:p>
          <a:p>
            <a:pPr algn="l">
              <a:buFont typeface="Arial" panose="020B0604020202020204" pitchFamily="34" charset="0"/>
              <a:buChar char="•"/>
            </a:pPr>
            <a:r>
              <a:rPr lang="en-US" sz="1000" b="1" i="0" dirty="0">
                <a:solidFill>
                  <a:srgbClr val="374151"/>
                </a:solidFill>
                <a:effectLst/>
                <a:latin typeface="Söhne"/>
              </a:rPr>
              <a:t>Province ON:</a:t>
            </a:r>
            <a:r>
              <a:rPr lang="en-US" sz="1000" b="0" i="0" dirty="0">
                <a:solidFill>
                  <a:srgbClr val="374151"/>
                </a:solidFill>
                <a:effectLst/>
                <a:latin typeface="Söhne"/>
              </a:rPr>
              <a:t> 44.11% of deactivated customers are from Ontario (ON).</a:t>
            </a:r>
          </a:p>
          <a:p>
            <a:pPr algn="l">
              <a:buFont typeface="Arial" panose="020B0604020202020204" pitchFamily="34" charset="0"/>
              <a:buChar char="•"/>
            </a:pPr>
            <a:r>
              <a:rPr lang="en-US" sz="1000" b="1" i="0" dirty="0">
                <a:solidFill>
                  <a:srgbClr val="374151"/>
                </a:solidFill>
                <a:effectLst/>
                <a:latin typeface="Söhne"/>
              </a:rPr>
              <a:t>Province QC:</a:t>
            </a:r>
            <a:r>
              <a:rPr lang="en-US" sz="1000" b="0" i="0" dirty="0">
                <a:solidFill>
                  <a:srgbClr val="374151"/>
                </a:solidFill>
                <a:effectLst/>
                <a:latin typeface="Söhne"/>
              </a:rPr>
              <a:t> 10.38% of deactivated customers are from Quebec (QC).</a:t>
            </a:r>
          </a:p>
          <a:p>
            <a:pPr algn="l">
              <a:buFont typeface="Arial" panose="020B0604020202020204" pitchFamily="34" charset="0"/>
              <a:buChar char="•"/>
            </a:pPr>
            <a:r>
              <a:rPr lang="en-US" sz="1000" b="1" i="0" dirty="0">
                <a:solidFill>
                  <a:srgbClr val="374151"/>
                </a:solidFill>
                <a:effectLst/>
                <a:latin typeface="Söhne"/>
              </a:rPr>
              <a:t>Frequency Missing:</a:t>
            </a:r>
            <a:r>
              <a:rPr lang="en-US" sz="1000" b="0" i="0" dirty="0">
                <a:solidFill>
                  <a:srgbClr val="374151"/>
                </a:solidFill>
                <a:effectLst/>
                <a:latin typeface="Söhne"/>
              </a:rPr>
              <a:t> There are 5,907 missing values for the "Province" variable among deactivated customers.</a:t>
            </a:r>
          </a:p>
          <a:p>
            <a:pPr algn="l"/>
            <a:r>
              <a:rPr lang="en-US" sz="1000" b="0" i="0" dirty="0">
                <a:solidFill>
                  <a:srgbClr val="374151"/>
                </a:solidFill>
                <a:effectLst/>
                <a:latin typeface="Söhne"/>
              </a:rPr>
              <a:t>In summary, the visual representation of the age distribution and the frequency distribution of provinces provides insights into the characteristics of deactivated customers, including their age distribution and geographical distribution across different provinces.</a:t>
            </a:r>
          </a:p>
        </p:txBody>
      </p:sp>
      <p:pic>
        <p:nvPicPr>
          <p:cNvPr id="9" name="Picture 8">
            <a:extLst>
              <a:ext uri="{FF2B5EF4-FFF2-40B4-BE49-F238E27FC236}">
                <a16:creationId xmlns:a16="http://schemas.microsoft.com/office/drawing/2014/main" id="{37E94A6C-4EF9-66EC-CAEC-4676EDD420E8}"/>
              </a:ext>
            </a:extLst>
          </p:cNvPr>
          <p:cNvPicPr>
            <a:picLocks noChangeAspect="1"/>
          </p:cNvPicPr>
          <p:nvPr/>
        </p:nvPicPr>
        <p:blipFill>
          <a:blip r:embed="rId2"/>
          <a:stretch>
            <a:fillRect/>
          </a:stretch>
        </p:blipFill>
        <p:spPr>
          <a:xfrm>
            <a:off x="7485529" y="648864"/>
            <a:ext cx="3729317" cy="2716307"/>
          </a:xfrm>
          <a:prstGeom prst="rect">
            <a:avLst/>
          </a:prstGeom>
        </p:spPr>
      </p:pic>
      <p:pic>
        <p:nvPicPr>
          <p:cNvPr id="11" name="Picture 10">
            <a:extLst>
              <a:ext uri="{FF2B5EF4-FFF2-40B4-BE49-F238E27FC236}">
                <a16:creationId xmlns:a16="http://schemas.microsoft.com/office/drawing/2014/main" id="{41DA9B9D-DE8F-9F2B-CE5A-FA6D32DD9889}"/>
              </a:ext>
            </a:extLst>
          </p:cNvPr>
          <p:cNvPicPr>
            <a:picLocks noChangeAspect="1"/>
          </p:cNvPicPr>
          <p:nvPr/>
        </p:nvPicPr>
        <p:blipFill>
          <a:blip r:embed="rId3"/>
          <a:stretch>
            <a:fillRect/>
          </a:stretch>
        </p:blipFill>
        <p:spPr>
          <a:xfrm>
            <a:off x="1174951" y="4182515"/>
            <a:ext cx="3667716" cy="2514120"/>
          </a:xfrm>
          <a:prstGeom prst="rect">
            <a:avLst/>
          </a:prstGeom>
        </p:spPr>
      </p:pic>
      <p:pic>
        <p:nvPicPr>
          <p:cNvPr id="13" name="Picture 12">
            <a:extLst>
              <a:ext uri="{FF2B5EF4-FFF2-40B4-BE49-F238E27FC236}">
                <a16:creationId xmlns:a16="http://schemas.microsoft.com/office/drawing/2014/main" id="{E9FDDF4D-1061-007D-7FC5-9111537BA98E}"/>
              </a:ext>
            </a:extLst>
          </p:cNvPr>
          <p:cNvPicPr>
            <a:picLocks noChangeAspect="1"/>
          </p:cNvPicPr>
          <p:nvPr/>
        </p:nvPicPr>
        <p:blipFill>
          <a:blip r:embed="rId4"/>
          <a:stretch>
            <a:fillRect/>
          </a:stretch>
        </p:blipFill>
        <p:spPr>
          <a:xfrm>
            <a:off x="5056668" y="4141693"/>
            <a:ext cx="2428861" cy="2716307"/>
          </a:xfrm>
          <a:prstGeom prst="rect">
            <a:avLst/>
          </a:prstGeom>
        </p:spPr>
      </p:pic>
    </p:spTree>
    <p:extLst>
      <p:ext uri="{BB962C8B-B14F-4D97-AF65-F5344CB8AC3E}">
        <p14:creationId xmlns:p14="http://schemas.microsoft.com/office/powerpoint/2010/main" val="2820958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4125C-87D0-205F-D64B-88507BDDAA63}"/>
              </a:ext>
            </a:extLst>
          </p:cNvPr>
          <p:cNvSpPr>
            <a:spLocks noGrp="1"/>
          </p:cNvSpPr>
          <p:nvPr>
            <p:ph sz="half" idx="1"/>
          </p:nvPr>
        </p:nvSpPr>
        <p:spPr>
          <a:xfrm>
            <a:off x="1048871" y="1592920"/>
            <a:ext cx="5871882" cy="4960279"/>
          </a:xfrm>
        </p:spPr>
        <p:txBody>
          <a:bodyPr>
            <a:noAutofit/>
          </a:bodyPr>
          <a:lstStyle/>
          <a:p>
            <a:pPr marL="0" indent="0">
              <a:lnSpc>
                <a:spcPct val="120000"/>
              </a:lnSpc>
              <a:spcBef>
                <a:spcPts val="0"/>
              </a:spcBef>
              <a:spcAft>
                <a:spcPts val="0"/>
              </a:spcAft>
              <a:buNone/>
            </a:pPr>
            <a:endParaRPr lang="en-US" sz="900" b="1" dirty="0">
              <a:solidFill>
                <a:srgbClr val="000080"/>
              </a:solidFill>
              <a:latin typeface="Courier New" panose="02070309020205020404" pitchFamily="49" charset="0"/>
            </a:endParaRPr>
          </a:p>
          <a:p>
            <a:pPr marL="0">
              <a:lnSpc>
                <a:spcPct val="100000"/>
              </a:lnSpc>
              <a:spcBef>
                <a:spcPts val="0"/>
              </a:spcBef>
              <a:spcAft>
                <a:spcPts val="0"/>
              </a:spcAft>
            </a:pPr>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format</a:t>
            </a:r>
            <a:r>
              <a:rPr lang="en-CA" sz="900" b="0" dirty="0">
                <a:solidFill>
                  <a:srgbClr val="000000"/>
                </a:solidFill>
                <a:latin typeface="Courier New" panose="02070309020205020404" pitchFamily="49" charset="0"/>
              </a:rPr>
              <a:t> ;</a:t>
            </a: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value</a:t>
            </a:r>
            <a:r>
              <a:rPr lang="en-CA" sz="900" b="0" dirty="0">
                <a:solidFill>
                  <a:srgbClr val="000000"/>
                </a:solidFill>
                <a:latin typeface="Courier New" panose="02070309020205020404" pitchFamily="49" charset="0"/>
              </a:rPr>
              <a:t> </a:t>
            </a:r>
            <a:r>
              <a:rPr lang="en-CA" sz="900" b="0" dirty="0" err="1">
                <a:solidFill>
                  <a:srgbClr val="000000"/>
                </a:solidFill>
                <a:latin typeface="Courier New" panose="02070309020205020404" pitchFamily="49" charset="0"/>
              </a:rPr>
              <a:t>Age_segm</a:t>
            </a: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'Missing'</a:t>
            </a: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b="0" dirty="0">
                <a:solidFill>
                  <a:srgbClr val="000000"/>
                </a:solidFill>
                <a:latin typeface="Courier New" panose="02070309020205020404" pitchFamily="49" charset="0"/>
              </a:rPr>
              <a:t>       low -&lt; </a:t>
            </a:r>
            <a:r>
              <a:rPr lang="en-CA" sz="900" b="1" dirty="0">
                <a:solidFill>
                  <a:srgbClr val="008080"/>
                </a:solidFill>
                <a:latin typeface="Courier New" panose="02070309020205020404" pitchFamily="49" charset="0"/>
              </a:rPr>
              <a:t>21</a:t>
            </a:r>
            <a:r>
              <a:rPr lang="en-CA" sz="900" b="0" dirty="0">
                <a:solidFill>
                  <a:srgbClr val="000000"/>
                </a:solidFill>
                <a:latin typeface="Courier New" panose="02070309020205020404" pitchFamily="49" charset="0"/>
              </a:rPr>
              <a:t> 	= </a:t>
            </a:r>
            <a:r>
              <a:rPr lang="en-CA" sz="900" b="0" dirty="0">
                <a:solidFill>
                  <a:srgbClr val="800080"/>
                </a:solidFill>
                <a:latin typeface="Courier New" panose="02070309020205020404" pitchFamily="49" charset="0"/>
              </a:rPr>
              <a:t>'&lt; 20'</a:t>
            </a: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21</a:t>
            </a:r>
            <a:r>
              <a:rPr lang="en-CA" sz="900" b="0" dirty="0">
                <a:solidFill>
                  <a:srgbClr val="000000"/>
                </a:solidFill>
                <a:latin typeface="Courier New" panose="02070309020205020404" pitchFamily="49" charset="0"/>
              </a:rPr>
              <a:t> -&lt; </a:t>
            </a:r>
            <a:r>
              <a:rPr lang="en-CA" sz="900" b="1" dirty="0">
                <a:solidFill>
                  <a:srgbClr val="008080"/>
                </a:solidFill>
                <a:latin typeface="Courier New" panose="02070309020205020404" pitchFamily="49" charset="0"/>
              </a:rPr>
              <a:t>41</a:t>
            </a:r>
            <a:r>
              <a:rPr lang="en-CA" sz="900" b="0" dirty="0">
                <a:solidFill>
                  <a:srgbClr val="000000"/>
                </a:solidFill>
                <a:latin typeface="Courier New" panose="02070309020205020404" pitchFamily="49" charset="0"/>
              </a:rPr>
              <a:t> 	= </a:t>
            </a:r>
            <a:r>
              <a:rPr lang="en-CA" sz="900" b="0" dirty="0">
                <a:solidFill>
                  <a:srgbClr val="800080"/>
                </a:solidFill>
                <a:latin typeface="Courier New" panose="02070309020205020404" pitchFamily="49" charset="0"/>
              </a:rPr>
              <a:t>'21-40'</a:t>
            </a: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41</a:t>
            </a:r>
            <a:r>
              <a:rPr lang="en-CA" sz="900" b="0" dirty="0">
                <a:solidFill>
                  <a:srgbClr val="000000"/>
                </a:solidFill>
                <a:latin typeface="Courier New" panose="02070309020205020404" pitchFamily="49" charset="0"/>
              </a:rPr>
              <a:t> -&lt; </a:t>
            </a:r>
            <a:r>
              <a:rPr lang="en-CA" sz="900" b="1" dirty="0">
                <a:solidFill>
                  <a:srgbClr val="008080"/>
                </a:solidFill>
                <a:latin typeface="Courier New" panose="02070309020205020404" pitchFamily="49" charset="0"/>
              </a:rPr>
              <a:t>61</a:t>
            </a:r>
            <a:r>
              <a:rPr lang="en-CA" sz="900" b="0" dirty="0">
                <a:solidFill>
                  <a:srgbClr val="000000"/>
                </a:solidFill>
                <a:latin typeface="Courier New" panose="02070309020205020404" pitchFamily="49" charset="0"/>
              </a:rPr>
              <a:t> 	= </a:t>
            </a:r>
            <a:r>
              <a:rPr lang="en-CA" sz="900" b="0" dirty="0">
                <a:solidFill>
                  <a:srgbClr val="800080"/>
                </a:solidFill>
                <a:latin typeface="Courier New" panose="02070309020205020404" pitchFamily="49" charset="0"/>
              </a:rPr>
              <a:t>'41-60'</a:t>
            </a: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1" dirty="0">
                <a:solidFill>
                  <a:srgbClr val="008080"/>
                </a:solidFill>
                <a:latin typeface="Courier New" panose="02070309020205020404" pitchFamily="49" charset="0"/>
              </a:rPr>
              <a:t>61</a:t>
            </a:r>
            <a:r>
              <a:rPr lang="en-US" sz="900" b="0" dirty="0">
                <a:solidFill>
                  <a:srgbClr val="000000"/>
                </a:solidFill>
                <a:latin typeface="Courier New" panose="02070309020205020404" pitchFamily="49" charset="0"/>
              </a:rPr>
              <a:t> - High	= </a:t>
            </a:r>
            <a:r>
              <a:rPr lang="en-US" sz="900" b="0" dirty="0">
                <a:solidFill>
                  <a:srgbClr val="800080"/>
                </a:solidFill>
                <a:latin typeface="Courier New" panose="02070309020205020404" pitchFamily="49" charset="0"/>
              </a:rPr>
              <a:t>'60 and above'</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value</a:t>
            </a:r>
            <a:r>
              <a:rPr lang="en-CA" sz="900" b="0" dirty="0">
                <a:solidFill>
                  <a:srgbClr val="000000"/>
                </a:solidFill>
                <a:latin typeface="Courier New" panose="02070309020205020404" pitchFamily="49" charset="0"/>
              </a:rPr>
              <a:t> </a:t>
            </a:r>
            <a:r>
              <a:rPr lang="en-CA" sz="900" b="0" dirty="0" err="1">
                <a:solidFill>
                  <a:srgbClr val="000000"/>
                </a:solidFill>
                <a:latin typeface="Courier New" panose="02070309020205020404" pitchFamily="49" charset="0"/>
              </a:rPr>
              <a:t>Sales_segm</a:t>
            </a: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dirty="0">
                <a:solidFill>
                  <a:srgbClr val="000000"/>
                </a:solidFill>
                <a:latin typeface="Courier New" panose="02070309020205020404" pitchFamily="49" charset="0"/>
              </a:rPr>
              <a:t>               </a:t>
            </a: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'Missing'</a:t>
            </a: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b="0" dirty="0">
                <a:solidFill>
                  <a:srgbClr val="000000"/>
                </a:solidFill>
                <a:latin typeface="Courier New" panose="02070309020205020404" pitchFamily="49" charset="0"/>
              </a:rPr>
              <a:t>	low  -&lt; </a:t>
            </a:r>
            <a:r>
              <a:rPr lang="en-CA" sz="900" b="1" dirty="0">
                <a:solidFill>
                  <a:srgbClr val="008080"/>
                </a:solidFill>
                <a:latin typeface="Courier New" panose="02070309020205020404" pitchFamily="49" charset="0"/>
              </a:rPr>
              <a:t>100</a:t>
            </a:r>
            <a:r>
              <a:rPr lang="en-CA" sz="900" b="0" dirty="0">
                <a:solidFill>
                  <a:srgbClr val="000000"/>
                </a:solidFill>
                <a:latin typeface="Courier New" panose="02070309020205020404" pitchFamily="49" charset="0"/>
              </a:rPr>
              <a:t> = </a:t>
            </a:r>
            <a:r>
              <a:rPr lang="en-CA" sz="900" b="0" dirty="0">
                <a:solidFill>
                  <a:srgbClr val="800080"/>
                </a:solidFill>
                <a:latin typeface="Courier New" panose="02070309020205020404" pitchFamily="49" charset="0"/>
              </a:rPr>
              <a:t>'&lt; $100'</a:t>
            </a: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100</a:t>
            </a:r>
            <a:r>
              <a:rPr lang="en-CA" sz="900" b="0" dirty="0">
                <a:solidFill>
                  <a:srgbClr val="000000"/>
                </a:solidFill>
                <a:latin typeface="Courier New" panose="02070309020205020404" pitchFamily="49" charset="0"/>
              </a:rPr>
              <a:t> -&lt; </a:t>
            </a:r>
            <a:r>
              <a:rPr lang="en-CA" sz="900" b="1" dirty="0">
                <a:solidFill>
                  <a:srgbClr val="008080"/>
                </a:solidFill>
                <a:latin typeface="Courier New" panose="02070309020205020404" pitchFamily="49" charset="0"/>
              </a:rPr>
              <a:t>500</a:t>
            </a:r>
            <a:r>
              <a:rPr lang="en-CA" sz="900" b="0" dirty="0">
                <a:solidFill>
                  <a:srgbClr val="000000"/>
                </a:solidFill>
                <a:latin typeface="Courier New" panose="02070309020205020404" pitchFamily="49" charset="0"/>
              </a:rPr>
              <a:t>  = </a:t>
            </a:r>
            <a:r>
              <a:rPr lang="en-CA" sz="900" b="0" dirty="0">
                <a:solidFill>
                  <a:srgbClr val="800080"/>
                </a:solidFill>
                <a:latin typeface="Courier New" panose="02070309020205020404" pitchFamily="49" charset="0"/>
              </a:rPr>
              <a:t>'$100-$500'</a:t>
            </a: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500</a:t>
            </a:r>
            <a:r>
              <a:rPr lang="en-CA" sz="900" b="0" dirty="0">
                <a:solidFill>
                  <a:srgbClr val="000000"/>
                </a:solidFill>
                <a:latin typeface="Courier New" panose="02070309020205020404" pitchFamily="49" charset="0"/>
              </a:rPr>
              <a:t> -&lt; </a:t>
            </a:r>
            <a:r>
              <a:rPr lang="en-CA" sz="900" b="1" dirty="0">
                <a:solidFill>
                  <a:srgbClr val="008080"/>
                </a:solidFill>
                <a:latin typeface="Courier New" panose="02070309020205020404" pitchFamily="49" charset="0"/>
              </a:rPr>
              <a:t>800</a:t>
            </a:r>
            <a:r>
              <a:rPr lang="en-CA" sz="900" b="0" dirty="0">
                <a:solidFill>
                  <a:srgbClr val="000000"/>
                </a:solidFill>
                <a:latin typeface="Courier New" panose="02070309020205020404" pitchFamily="49" charset="0"/>
              </a:rPr>
              <a:t>  = </a:t>
            </a:r>
            <a:r>
              <a:rPr lang="en-CA" sz="900" b="0" dirty="0">
                <a:solidFill>
                  <a:srgbClr val="800080"/>
                </a:solidFill>
                <a:latin typeface="Courier New" panose="02070309020205020404" pitchFamily="49" charset="0"/>
              </a:rPr>
              <a:t>'$500-$800'</a:t>
            </a: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1" dirty="0">
                <a:solidFill>
                  <a:srgbClr val="008080"/>
                </a:solidFill>
                <a:latin typeface="Courier New" panose="02070309020205020404" pitchFamily="49" charset="0"/>
              </a:rPr>
              <a:t>800</a:t>
            </a:r>
            <a:r>
              <a:rPr lang="en-US" sz="900" b="0" dirty="0">
                <a:solidFill>
                  <a:srgbClr val="000000"/>
                </a:solidFill>
                <a:latin typeface="Courier New" panose="02070309020205020404" pitchFamily="49" charset="0"/>
              </a:rPr>
              <a:t> - High  = </a:t>
            </a:r>
            <a:r>
              <a:rPr lang="en-US" sz="900" b="0" dirty="0">
                <a:solidFill>
                  <a:srgbClr val="800080"/>
                </a:solidFill>
                <a:latin typeface="Courier New" panose="02070309020205020404" pitchFamily="49" charset="0"/>
              </a:rPr>
              <a:t>'$800 and above'</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US" sz="900" b="0" dirty="0">
                <a:solidFill>
                  <a:srgbClr val="0000FF"/>
                </a:solidFill>
                <a:latin typeface="Courier New" panose="02070309020205020404" pitchFamily="49" charset="0"/>
              </a:rPr>
              <a:t>Title</a:t>
            </a:r>
            <a:r>
              <a:rPr lang="en-US" sz="900" b="0" dirty="0">
                <a:solidFill>
                  <a:srgbClr val="000000"/>
                </a:solidFill>
                <a:latin typeface="Courier New" panose="02070309020205020404" pitchFamily="49" charset="0"/>
              </a:rPr>
              <a:t> </a:t>
            </a:r>
            <a:r>
              <a:rPr lang="en-US" sz="900" b="0" dirty="0">
                <a:solidFill>
                  <a:srgbClr val="800080"/>
                </a:solidFill>
                <a:latin typeface="Courier New" panose="02070309020205020404" pitchFamily="49" charset="0"/>
              </a:rPr>
              <a:t>' Segmentation of the customers based on Age, province </a:t>
            </a:r>
          </a:p>
          <a:p>
            <a:pPr marL="0">
              <a:lnSpc>
                <a:spcPct val="100000"/>
              </a:lnSpc>
              <a:spcBef>
                <a:spcPts val="0"/>
              </a:spcBef>
              <a:spcAft>
                <a:spcPts val="0"/>
              </a:spcAft>
            </a:pPr>
            <a:r>
              <a:rPr lang="en-US" sz="900" dirty="0">
                <a:solidFill>
                  <a:srgbClr val="800080"/>
                </a:solidFill>
                <a:latin typeface="Courier New" panose="02070309020205020404" pitchFamily="49" charset="0"/>
              </a:rPr>
              <a:t>        </a:t>
            </a:r>
            <a:r>
              <a:rPr lang="en-US" sz="900" b="0" dirty="0">
                <a:solidFill>
                  <a:srgbClr val="800080"/>
                </a:solidFill>
                <a:latin typeface="Courier New" panose="02070309020205020404" pitchFamily="49" charset="0"/>
              </a:rPr>
              <a:t>and Sales Amount '</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Tabulate</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 = </a:t>
            </a:r>
            <a:r>
              <a:rPr lang="en-US" sz="900" b="0" dirty="0" err="1">
                <a:solidFill>
                  <a:srgbClr val="000000"/>
                </a:solidFill>
                <a:latin typeface="Courier New" panose="02070309020205020404" pitchFamily="49" charset="0"/>
              </a:rPr>
              <a:t>Status_ActDeact</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class</a:t>
            </a:r>
            <a:r>
              <a:rPr lang="en-US" sz="900" b="0" dirty="0">
                <a:solidFill>
                  <a:srgbClr val="000000"/>
                </a:solidFill>
                <a:latin typeface="Courier New" panose="02070309020205020404" pitchFamily="49" charset="0"/>
              </a:rPr>
              <a:t> Status Age Province Sales ;</a:t>
            </a:r>
          </a:p>
          <a:p>
            <a:pPr marL="0">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format</a:t>
            </a:r>
            <a:r>
              <a:rPr lang="en-US" sz="900" b="0" dirty="0">
                <a:solidFill>
                  <a:srgbClr val="000000"/>
                </a:solidFill>
                <a:latin typeface="Courier New" panose="02070309020205020404" pitchFamily="49" charset="0"/>
              </a:rPr>
              <a:t> Age </a:t>
            </a:r>
            <a:r>
              <a:rPr lang="en-US" sz="900" b="0" dirty="0" err="1">
                <a:solidFill>
                  <a:srgbClr val="008080"/>
                </a:solidFill>
                <a:latin typeface="Courier New" panose="02070309020205020404" pitchFamily="49" charset="0"/>
              </a:rPr>
              <a:t>Age_segm</a:t>
            </a:r>
            <a:r>
              <a:rPr lang="en-US" sz="900" b="0" dirty="0">
                <a:solidFill>
                  <a:srgbClr val="008080"/>
                </a:solidFill>
                <a:latin typeface="Courier New" panose="02070309020205020404" pitchFamily="49" charset="0"/>
              </a:rPr>
              <a:t>.</a:t>
            </a:r>
            <a:r>
              <a:rPr lang="en-US" sz="900" b="0" dirty="0">
                <a:solidFill>
                  <a:srgbClr val="000000"/>
                </a:solidFill>
                <a:latin typeface="Courier New" panose="02070309020205020404" pitchFamily="49" charset="0"/>
              </a:rPr>
              <a:t> Sales </a:t>
            </a:r>
            <a:r>
              <a:rPr lang="en-US" sz="900" b="0" dirty="0" err="1">
                <a:solidFill>
                  <a:srgbClr val="008080"/>
                </a:solidFill>
                <a:latin typeface="Courier New" panose="02070309020205020404" pitchFamily="49" charset="0"/>
              </a:rPr>
              <a:t>Sales_segm</a:t>
            </a:r>
            <a:r>
              <a:rPr lang="en-US" sz="900" b="0" dirty="0">
                <a:solidFill>
                  <a:srgbClr val="008080"/>
                </a:solidFill>
                <a:latin typeface="Courier New" panose="02070309020205020404" pitchFamily="49" charset="0"/>
              </a:rPr>
              <a:t>.</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tables</a:t>
            </a:r>
            <a:r>
              <a:rPr lang="en-US" sz="900" b="0" dirty="0">
                <a:solidFill>
                  <a:srgbClr val="000000"/>
                </a:solidFill>
                <a:latin typeface="Courier New" panose="02070309020205020404" pitchFamily="49" charset="0"/>
              </a:rPr>
              <a:t> Status, Age*(n) Province*(n) Sales*(n);</a:t>
            </a:r>
          </a:p>
          <a:p>
            <a:pPr marL="0">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r>
              <a:rPr lang="en-CA" sz="900" b="0" dirty="0">
                <a:solidFill>
                  <a:srgbClr val="000000"/>
                </a:solidFill>
                <a:latin typeface="Courier New" panose="02070309020205020404" pitchFamily="49" charset="0"/>
              </a:rPr>
              <a:t>	</a:t>
            </a:r>
          </a:p>
          <a:p>
            <a:pPr marL="0">
              <a:lnSpc>
                <a:spcPct val="100000"/>
              </a:lnSpc>
              <a:spcBef>
                <a:spcPts val="0"/>
              </a:spcBef>
              <a:spcAft>
                <a:spcPts val="0"/>
              </a:spcAft>
            </a:pPr>
            <a:r>
              <a:rPr lang="en-CA" sz="900" b="1" dirty="0">
                <a:solidFill>
                  <a:srgbClr val="000080"/>
                </a:solidFill>
                <a:latin typeface="Courier New" panose="02070309020205020404" pitchFamily="49" charset="0"/>
              </a:rPr>
              <a:t>data</a:t>
            </a:r>
            <a:r>
              <a:rPr lang="en-CA" sz="900" b="0" dirty="0">
                <a:solidFill>
                  <a:srgbClr val="000000"/>
                </a:solidFill>
                <a:latin typeface="Courier New" panose="02070309020205020404" pitchFamily="49" charset="0"/>
              </a:rPr>
              <a:t> </a:t>
            </a:r>
            <a:r>
              <a:rPr lang="en-CA" sz="900" b="0" dirty="0" err="1">
                <a:solidFill>
                  <a:srgbClr val="000000"/>
                </a:solidFill>
                <a:latin typeface="Courier New" panose="02070309020205020404" pitchFamily="49" charset="0"/>
              </a:rPr>
              <a:t>Formatted_data</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r>
              <a:rPr lang="en-CA" sz="900" b="0" dirty="0">
                <a:solidFill>
                  <a:srgbClr val="0000FF"/>
                </a:solidFill>
                <a:latin typeface="Courier New" panose="02070309020205020404" pitchFamily="49" charset="0"/>
              </a:rPr>
              <a:t>set</a:t>
            </a:r>
            <a:r>
              <a:rPr lang="en-CA" sz="900" b="0" dirty="0">
                <a:solidFill>
                  <a:srgbClr val="000000"/>
                </a:solidFill>
                <a:latin typeface="Courier New" panose="02070309020205020404" pitchFamily="49" charset="0"/>
              </a:rPr>
              <a:t> </a:t>
            </a:r>
            <a:r>
              <a:rPr lang="en-CA" sz="900" b="0" dirty="0" err="1">
                <a:solidFill>
                  <a:srgbClr val="000000"/>
                </a:solidFill>
                <a:latin typeface="Courier New" panose="02070309020205020404" pitchFamily="49" charset="0"/>
              </a:rPr>
              <a:t>Status_ActDeact</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r>
              <a:rPr lang="en-US" sz="900" b="0" dirty="0">
                <a:solidFill>
                  <a:srgbClr val="0000FF"/>
                </a:solidFill>
                <a:latin typeface="Courier New" panose="02070309020205020404" pitchFamily="49" charset="0"/>
              </a:rPr>
              <a:t>format</a:t>
            </a:r>
            <a:r>
              <a:rPr lang="en-US" sz="900" b="0" dirty="0">
                <a:solidFill>
                  <a:srgbClr val="000000"/>
                </a:solidFill>
                <a:latin typeface="Courier New" panose="02070309020205020404" pitchFamily="49" charset="0"/>
              </a:rPr>
              <a:t> sales </a:t>
            </a:r>
            <a:r>
              <a:rPr lang="en-US" sz="900" b="0" dirty="0" err="1">
                <a:solidFill>
                  <a:srgbClr val="008080"/>
                </a:solidFill>
                <a:latin typeface="Courier New" panose="02070309020205020404" pitchFamily="49" charset="0"/>
              </a:rPr>
              <a:t>sales_segm</a:t>
            </a:r>
            <a:r>
              <a:rPr lang="en-US" sz="900" b="0" dirty="0">
                <a:solidFill>
                  <a:srgbClr val="008080"/>
                </a:solidFill>
                <a:latin typeface="Courier New" panose="02070309020205020404" pitchFamily="49" charset="0"/>
              </a:rPr>
              <a:t>.</a:t>
            </a:r>
            <a:r>
              <a:rPr lang="en-US" sz="900" b="0" dirty="0">
                <a:solidFill>
                  <a:srgbClr val="000000"/>
                </a:solidFill>
                <a:latin typeface="Courier New" panose="02070309020205020404" pitchFamily="49" charset="0"/>
              </a:rPr>
              <a:t> age </a:t>
            </a:r>
            <a:r>
              <a:rPr lang="en-US" sz="900" b="0" dirty="0" err="1">
                <a:solidFill>
                  <a:srgbClr val="008080"/>
                </a:solidFill>
                <a:latin typeface="Courier New" panose="02070309020205020404" pitchFamily="49" charset="0"/>
              </a:rPr>
              <a:t>age_segm</a:t>
            </a:r>
            <a:r>
              <a:rPr lang="en-US" sz="900" b="0" dirty="0">
                <a:solidFill>
                  <a:srgbClr val="008080"/>
                </a:solidFill>
                <a:latin typeface="Courier New" panose="02070309020205020404" pitchFamily="49" charset="0"/>
              </a:rPr>
              <a:t>.</a:t>
            </a:r>
            <a:r>
              <a:rPr lang="en-US" sz="900" b="0" dirty="0">
                <a:solidFill>
                  <a:srgbClr val="000000"/>
                </a:solidFill>
                <a:latin typeface="Courier New" panose="02070309020205020404" pitchFamily="49" charset="0"/>
              </a:rPr>
              <a:t>;</a:t>
            </a:r>
          </a:p>
          <a:p>
            <a:pPr marL="0">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endParaRPr lang="en-CA" sz="900" b="0" dirty="0">
              <a:solidFill>
                <a:srgbClr val="000000"/>
              </a:solidFill>
              <a:latin typeface="Courier New" panose="02070309020205020404" pitchFamily="49" charset="0"/>
            </a:endParaRPr>
          </a:p>
          <a:p>
            <a:pPr marL="0">
              <a:lnSpc>
                <a:spcPct val="100000"/>
              </a:lnSpc>
              <a:spcBef>
                <a:spcPts val="0"/>
              </a:spcBef>
              <a:spcAft>
                <a:spcPts val="0"/>
              </a:spcAft>
            </a:pPr>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print</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data</a:t>
            </a:r>
            <a:r>
              <a:rPr lang="en-CA" sz="900" b="0" dirty="0">
                <a:solidFill>
                  <a:srgbClr val="000000"/>
                </a:solidFill>
                <a:latin typeface="Courier New" panose="02070309020205020404" pitchFamily="49" charset="0"/>
              </a:rPr>
              <a:t> = </a:t>
            </a:r>
            <a:r>
              <a:rPr lang="en-CA" sz="900" b="0" dirty="0" err="1">
                <a:solidFill>
                  <a:srgbClr val="000000"/>
                </a:solidFill>
                <a:latin typeface="Courier New" panose="02070309020205020404" pitchFamily="49" charset="0"/>
              </a:rPr>
              <a:t>Formatted_data</a:t>
            </a:r>
            <a:r>
              <a:rPr lang="en-CA" sz="900" b="0" dirty="0">
                <a:solidFill>
                  <a:srgbClr val="000000"/>
                </a:solidFill>
                <a:latin typeface="Courier New" panose="02070309020205020404" pitchFamily="49" charset="0"/>
              </a:rPr>
              <a:t> ( </a:t>
            </a:r>
            <a:r>
              <a:rPr lang="en-CA" sz="900" b="0" dirty="0">
                <a:solidFill>
                  <a:srgbClr val="0000FF"/>
                </a:solidFill>
                <a:latin typeface="Courier New" panose="02070309020205020404" pitchFamily="49" charset="0"/>
              </a:rPr>
              <a:t>obs</a:t>
            </a:r>
            <a:r>
              <a:rPr lang="en-CA" sz="900" b="0" dirty="0">
                <a:solidFill>
                  <a:srgbClr val="000000"/>
                </a:solidFill>
                <a:latin typeface="Courier New" panose="02070309020205020404" pitchFamily="49" charset="0"/>
              </a:rPr>
              <a:t>=</a:t>
            </a:r>
            <a:r>
              <a:rPr lang="en-CA" sz="900" b="1" dirty="0">
                <a:solidFill>
                  <a:srgbClr val="008080"/>
                </a:solidFill>
                <a:latin typeface="Courier New" panose="02070309020205020404" pitchFamily="49" charset="0"/>
              </a:rPr>
              <a:t>10</a:t>
            </a:r>
            <a:r>
              <a:rPr lang="en-CA" sz="900" b="0" dirty="0">
                <a:solidFill>
                  <a:srgbClr val="000000"/>
                </a:solidFill>
                <a:latin typeface="Courier New" panose="02070309020205020404" pitchFamily="49" charset="0"/>
              </a:rPr>
              <a:t>);</a:t>
            </a:r>
          </a:p>
          <a:p>
            <a:pPr marL="0">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348183B0-3C8D-3AFF-BDE9-0B968BC3340B}"/>
              </a:ext>
            </a:extLst>
          </p:cNvPr>
          <p:cNvSpPr txBox="1"/>
          <p:nvPr/>
        </p:nvSpPr>
        <p:spPr>
          <a:xfrm>
            <a:off x="1048871" y="161365"/>
            <a:ext cx="9923929" cy="461665"/>
          </a:xfrm>
          <a:prstGeom prst="rect">
            <a:avLst/>
          </a:prstGeom>
          <a:noFill/>
        </p:spPr>
        <p:txBody>
          <a:bodyPr wrap="square" rtlCol="0">
            <a:spAutoFit/>
          </a:bodyPr>
          <a:lstStyle/>
          <a:p>
            <a:r>
              <a:rPr lang="en-CA" sz="2400" b="1" dirty="0">
                <a:solidFill>
                  <a:srgbClr val="0070C0"/>
                </a:solidFill>
              </a:rPr>
              <a:t>Business Requirements </a:t>
            </a:r>
          </a:p>
        </p:txBody>
      </p:sp>
      <p:sp>
        <p:nvSpPr>
          <p:cNvPr id="4" name="TextBox 3">
            <a:extLst>
              <a:ext uri="{FF2B5EF4-FFF2-40B4-BE49-F238E27FC236}">
                <a16:creationId xmlns:a16="http://schemas.microsoft.com/office/drawing/2014/main" id="{0193ED75-7175-1FCA-687A-F6F8CD668852}"/>
              </a:ext>
            </a:extLst>
          </p:cNvPr>
          <p:cNvSpPr txBox="1"/>
          <p:nvPr/>
        </p:nvSpPr>
        <p:spPr>
          <a:xfrm>
            <a:off x="1048871" y="776918"/>
            <a:ext cx="10533529" cy="738664"/>
          </a:xfrm>
          <a:prstGeom prst="rect">
            <a:avLst/>
          </a:prstGeom>
          <a:noFill/>
        </p:spPr>
        <p:txBody>
          <a:bodyPr wrap="square" rtlCol="0">
            <a:spAutoFit/>
          </a:bodyPr>
          <a:lstStyle/>
          <a:p>
            <a:r>
              <a:rPr lang="en-US" sz="1400" b="1" i="0" u="none" strike="noStrike" baseline="0" dirty="0">
                <a:solidFill>
                  <a:srgbClr val="000000"/>
                </a:solidFill>
                <a:latin typeface="Calibri" panose="020F0502020204030204" pitchFamily="34" charset="0"/>
              </a:rPr>
              <a:t>1.3 </a:t>
            </a:r>
            <a:r>
              <a:rPr lang="en-US" sz="1400" b="0" i="0" u="none" strike="noStrike" baseline="0" dirty="0">
                <a:solidFill>
                  <a:srgbClr val="000000"/>
                </a:solidFill>
                <a:latin typeface="Calibri" panose="020F0502020204030204" pitchFamily="34" charset="0"/>
              </a:rPr>
              <a:t>Segment the customers based on age, province, and sales amount: </a:t>
            </a:r>
          </a:p>
          <a:p>
            <a:r>
              <a:rPr lang="en-US" sz="1400" b="0" i="0" u="none" strike="noStrike" baseline="0" dirty="0">
                <a:solidFill>
                  <a:srgbClr val="000000"/>
                </a:solidFill>
                <a:latin typeface="Calibri" panose="020F0502020204030204" pitchFamily="34" charset="0"/>
              </a:rPr>
              <a:t>Sales segment: &lt; $100, $100-$500, $500-$800, $800 and above. </a:t>
            </a:r>
          </a:p>
          <a:p>
            <a:r>
              <a:rPr lang="en-US" sz="1400" b="0" i="0" u="none" strike="noStrike" baseline="0" dirty="0">
                <a:solidFill>
                  <a:srgbClr val="000000"/>
                </a:solidFill>
                <a:latin typeface="Calibri" panose="020F0502020204030204" pitchFamily="34" charset="0"/>
              </a:rPr>
              <a:t>Age segments: &lt; 20, 21-40, 41-60, 60 and above. </a:t>
            </a:r>
            <a:endParaRPr lang="en-CA" sz="1400" dirty="0"/>
          </a:p>
        </p:txBody>
      </p:sp>
      <p:pic>
        <p:nvPicPr>
          <p:cNvPr id="8" name="Picture 7">
            <a:extLst>
              <a:ext uri="{FF2B5EF4-FFF2-40B4-BE49-F238E27FC236}">
                <a16:creationId xmlns:a16="http://schemas.microsoft.com/office/drawing/2014/main" id="{5DE48F78-FD77-AAA3-CC7C-2E1ADD3ABA69}"/>
              </a:ext>
            </a:extLst>
          </p:cNvPr>
          <p:cNvPicPr>
            <a:picLocks noChangeAspect="1"/>
          </p:cNvPicPr>
          <p:nvPr/>
        </p:nvPicPr>
        <p:blipFill>
          <a:blip r:embed="rId2"/>
          <a:stretch>
            <a:fillRect/>
          </a:stretch>
        </p:blipFill>
        <p:spPr>
          <a:xfrm>
            <a:off x="5701552" y="1311989"/>
            <a:ext cx="6087035" cy="2019475"/>
          </a:xfrm>
          <a:prstGeom prst="rect">
            <a:avLst/>
          </a:prstGeom>
        </p:spPr>
      </p:pic>
      <p:pic>
        <p:nvPicPr>
          <p:cNvPr id="12" name="Picture 11">
            <a:extLst>
              <a:ext uri="{FF2B5EF4-FFF2-40B4-BE49-F238E27FC236}">
                <a16:creationId xmlns:a16="http://schemas.microsoft.com/office/drawing/2014/main" id="{E2F842BE-FD46-E253-B626-05E6D7080D5B}"/>
              </a:ext>
            </a:extLst>
          </p:cNvPr>
          <p:cNvPicPr>
            <a:picLocks noChangeAspect="1"/>
          </p:cNvPicPr>
          <p:nvPr/>
        </p:nvPicPr>
        <p:blipFill>
          <a:blip r:embed="rId3"/>
          <a:stretch>
            <a:fillRect/>
          </a:stretch>
        </p:blipFill>
        <p:spPr>
          <a:xfrm>
            <a:off x="5844987" y="3408802"/>
            <a:ext cx="6087036" cy="3208298"/>
          </a:xfrm>
          <a:prstGeom prst="rect">
            <a:avLst/>
          </a:prstGeom>
        </p:spPr>
      </p:pic>
    </p:spTree>
    <p:extLst>
      <p:ext uri="{BB962C8B-B14F-4D97-AF65-F5344CB8AC3E}">
        <p14:creationId xmlns:p14="http://schemas.microsoft.com/office/powerpoint/2010/main" val="3179609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4125C-87D0-205F-D64B-88507BDDAA63}"/>
              </a:ext>
            </a:extLst>
          </p:cNvPr>
          <p:cNvSpPr>
            <a:spLocks noGrp="1"/>
          </p:cNvSpPr>
          <p:nvPr>
            <p:ph sz="half" idx="1"/>
          </p:nvPr>
        </p:nvSpPr>
        <p:spPr>
          <a:xfrm>
            <a:off x="1048871" y="1547557"/>
            <a:ext cx="5549153" cy="5149078"/>
          </a:xfrm>
        </p:spPr>
        <p:txBody>
          <a:bodyPr>
            <a:noAutofit/>
          </a:bodyPr>
          <a:lstStyle/>
          <a:p>
            <a:pPr>
              <a:lnSpc>
                <a:spcPct val="100000"/>
              </a:lnSpc>
              <a:spcBef>
                <a:spcPts val="0"/>
              </a:spcBef>
              <a:spcAft>
                <a:spcPts val="0"/>
              </a:spcAft>
            </a:pPr>
            <a:r>
              <a:rPr lang="en-US" sz="1000" dirty="0">
                <a:solidFill>
                  <a:srgbClr val="0000FF"/>
                </a:solidFill>
                <a:latin typeface="Courier New" panose="02070309020205020404" pitchFamily="49" charset="0"/>
              </a:rPr>
              <a:t>Title</a:t>
            </a:r>
            <a:r>
              <a:rPr lang="en-US" sz="1000" dirty="0">
                <a:solidFill>
                  <a:srgbClr val="000000"/>
                </a:solidFill>
                <a:latin typeface="Courier New" panose="02070309020205020404" pitchFamily="49" charset="0"/>
              </a:rPr>
              <a:t> </a:t>
            </a:r>
            <a:r>
              <a:rPr lang="en-US" sz="1000" dirty="0">
                <a:solidFill>
                  <a:srgbClr val="800080"/>
                </a:solidFill>
                <a:latin typeface="Courier New" panose="02070309020205020404" pitchFamily="49" charset="0"/>
              </a:rPr>
              <a:t>"Tenure in days for each account -[From 01/20/1999 To 01/20/2001]"</a:t>
            </a:r>
            <a:r>
              <a:rPr lang="en-US" sz="1000" dirty="0">
                <a:solidFill>
                  <a:srgbClr val="000000"/>
                </a:solidFill>
                <a:latin typeface="Courier New" panose="02070309020205020404" pitchFamily="49" charset="0"/>
              </a:rPr>
              <a:t>;</a:t>
            </a:r>
          </a:p>
          <a:p>
            <a:pPr>
              <a:lnSpc>
                <a:spcPct val="100000"/>
              </a:lnSpc>
              <a:spcBef>
                <a:spcPts val="0"/>
              </a:spcBef>
              <a:spcAft>
                <a:spcPts val="0"/>
              </a:spcAft>
            </a:pPr>
            <a:r>
              <a:rPr lang="en-CA" sz="1000" b="1" dirty="0">
                <a:solidFill>
                  <a:srgbClr val="000080"/>
                </a:solidFill>
                <a:latin typeface="Courier New" panose="02070309020205020404" pitchFamily="49" charset="0"/>
              </a:rPr>
              <a:t>Data</a:t>
            </a:r>
            <a:r>
              <a:rPr lang="en-CA" sz="1000" b="0" dirty="0">
                <a:solidFill>
                  <a:srgbClr val="000000"/>
                </a:solidFill>
                <a:latin typeface="Courier New" panose="02070309020205020404" pitchFamily="49" charset="0"/>
              </a:rPr>
              <a:t> </a:t>
            </a:r>
            <a:r>
              <a:rPr lang="en-CA" sz="1000" b="0" dirty="0" err="1">
                <a:solidFill>
                  <a:srgbClr val="000000"/>
                </a:solidFill>
                <a:latin typeface="Courier New" panose="02070309020205020404" pitchFamily="49" charset="0"/>
              </a:rPr>
              <a:t>Tenure_Days</a:t>
            </a:r>
            <a:r>
              <a:rPr lang="en-CA" sz="1000" b="0" dirty="0">
                <a:solidFill>
                  <a:srgbClr val="000000"/>
                </a:solidFill>
                <a:latin typeface="Courier New" panose="02070309020205020404" pitchFamily="49" charset="0"/>
              </a:rPr>
              <a:t>;</a:t>
            </a:r>
          </a:p>
          <a:p>
            <a:pPr>
              <a:lnSpc>
                <a:spcPct val="100000"/>
              </a:lnSpc>
              <a:spcBef>
                <a:spcPts val="0"/>
              </a:spcBef>
              <a:spcAft>
                <a:spcPts val="0"/>
              </a:spcAft>
            </a:pPr>
            <a:r>
              <a:rPr lang="en-CA" sz="1000" b="0" dirty="0">
                <a:solidFill>
                  <a:srgbClr val="0000FF"/>
                </a:solidFill>
                <a:latin typeface="Courier New" panose="02070309020205020404" pitchFamily="49" charset="0"/>
              </a:rPr>
              <a:t>set</a:t>
            </a:r>
            <a:r>
              <a:rPr lang="en-CA" sz="1000" b="0" dirty="0">
                <a:solidFill>
                  <a:srgbClr val="000000"/>
                </a:solidFill>
                <a:latin typeface="Courier New" panose="02070309020205020404" pitchFamily="49" charset="0"/>
              </a:rPr>
              <a:t> </a:t>
            </a:r>
            <a:r>
              <a:rPr lang="en-CA" sz="1000" b="0" dirty="0" err="1">
                <a:solidFill>
                  <a:srgbClr val="000000"/>
                </a:solidFill>
                <a:latin typeface="Courier New" panose="02070309020205020404" pitchFamily="49" charset="0"/>
              </a:rPr>
              <a:t>Status_ActDeact</a:t>
            </a:r>
            <a:r>
              <a:rPr lang="en-CA" sz="1000" b="0" dirty="0">
                <a:solidFill>
                  <a:srgbClr val="000000"/>
                </a:solidFill>
                <a:latin typeface="Courier New" panose="02070309020205020404" pitchFamily="49" charset="0"/>
              </a:rPr>
              <a:t>;</a:t>
            </a:r>
          </a:p>
          <a:p>
            <a:pPr>
              <a:lnSpc>
                <a:spcPct val="100000"/>
              </a:lnSpc>
              <a:spcBef>
                <a:spcPts val="0"/>
              </a:spcBef>
              <a:spcAft>
                <a:spcPts val="0"/>
              </a:spcAft>
            </a:pPr>
            <a:r>
              <a:rPr lang="en-US" sz="1000" b="0" dirty="0">
                <a:solidFill>
                  <a:srgbClr val="0000FF"/>
                </a:solidFill>
                <a:latin typeface="Courier New" panose="02070309020205020404" pitchFamily="49" charset="0"/>
              </a:rPr>
              <a:t>if</a:t>
            </a:r>
            <a:r>
              <a:rPr lang="en-US" sz="1000" b="0" dirty="0">
                <a:solidFill>
                  <a:srgbClr val="000000"/>
                </a:solidFill>
                <a:latin typeface="Courier New" panose="02070309020205020404" pitchFamily="49" charset="0"/>
              </a:rPr>
              <a:t> not missing(Deactdt) </a:t>
            </a:r>
            <a:r>
              <a:rPr lang="en-US" sz="1000" b="0" dirty="0">
                <a:solidFill>
                  <a:srgbClr val="0000FF"/>
                </a:solidFill>
                <a:latin typeface="Courier New" panose="02070309020205020404" pitchFamily="49" charset="0"/>
              </a:rPr>
              <a:t>then</a:t>
            </a:r>
            <a:r>
              <a:rPr lang="en-US" sz="1000" b="0" dirty="0">
                <a:solidFill>
                  <a:srgbClr val="000000"/>
                </a:solidFill>
                <a:latin typeface="Courier New" panose="02070309020205020404" pitchFamily="49" charset="0"/>
              </a:rPr>
              <a:t> Tenure = Deactdt - Actdt;</a:t>
            </a:r>
          </a:p>
          <a:p>
            <a:pPr>
              <a:lnSpc>
                <a:spcPct val="100000"/>
              </a:lnSpc>
              <a:spcBef>
                <a:spcPts val="0"/>
              </a:spcBef>
              <a:spcAft>
                <a:spcPts val="0"/>
              </a:spcAft>
            </a:pPr>
            <a:r>
              <a:rPr lang="en-US" sz="1000" b="0" dirty="0">
                <a:solidFill>
                  <a:srgbClr val="0000FF"/>
                </a:solidFill>
                <a:latin typeface="Courier New" panose="02070309020205020404" pitchFamily="49" charset="0"/>
              </a:rPr>
              <a:t>else</a:t>
            </a: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if</a:t>
            </a:r>
            <a:r>
              <a:rPr lang="en-US" sz="1000" b="0" dirty="0">
                <a:solidFill>
                  <a:srgbClr val="000000"/>
                </a:solidFill>
                <a:latin typeface="Courier New" panose="02070309020205020404" pitchFamily="49" charset="0"/>
              </a:rPr>
              <a:t> not missing(Actdt) and missing(Deactdt) </a:t>
            </a:r>
            <a:r>
              <a:rPr lang="en-US" sz="1000" b="0" dirty="0">
                <a:solidFill>
                  <a:srgbClr val="0000FF"/>
                </a:solidFill>
                <a:latin typeface="Courier New" panose="02070309020205020404" pitchFamily="49" charset="0"/>
              </a:rPr>
              <a:t>then</a:t>
            </a:r>
            <a:r>
              <a:rPr lang="en-US" sz="1000" b="0" dirty="0">
                <a:solidFill>
                  <a:srgbClr val="000000"/>
                </a:solidFill>
                <a:latin typeface="Courier New" panose="02070309020205020404" pitchFamily="49" charset="0"/>
              </a:rPr>
              <a:t> Tenure </a:t>
            </a:r>
          </a:p>
          <a:p>
            <a:pPr>
              <a:lnSpc>
                <a:spcPct val="100000"/>
              </a:lnSpc>
              <a:spcBef>
                <a:spcPts val="0"/>
              </a:spcBef>
              <a:spcAft>
                <a:spcPts val="0"/>
              </a:spcAft>
            </a:pPr>
            <a:r>
              <a:rPr lang="en-US" sz="1000" b="0" dirty="0">
                <a:solidFill>
                  <a:srgbClr val="000000"/>
                </a:solidFill>
                <a:latin typeface="Courier New" panose="02070309020205020404" pitchFamily="49" charset="0"/>
              </a:rPr>
              <a:t>= </a:t>
            </a:r>
            <a:r>
              <a:rPr lang="en-US" sz="1000" b="1" dirty="0">
                <a:solidFill>
                  <a:srgbClr val="008080"/>
                </a:solidFill>
                <a:latin typeface="Courier New" panose="02070309020205020404" pitchFamily="49" charset="0"/>
              </a:rPr>
              <a:t>'20JAN2001'd</a:t>
            </a:r>
            <a:r>
              <a:rPr lang="en-US" sz="1000" b="0" dirty="0">
                <a:solidFill>
                  <a:srgbClr val="000000"/>
                </a:solidFill>
                <a:latin typeface="Courier New" panose="02070309020205020404" pitchFamily="49" charset="0"/>
              </a:rPr>
              <a:t> - Actdt; </a:t>
            </a:r>
          </a:p>
          <a:p>
            <a:pPr>
              <a:lnSpc>
                <a:spcPct val="100000"/>
              </a:lnSpc>
              <a:spcBef>
                <a:spcPts val="0"/>
              </a:spcBef>
              <a:spcAft>
                <a:spcPts val="0"/>
              </a:spcAft>
            </a:pPr>
            <a:r>
              <a:rPr lang="en-CA" sz="1000" b="1" dirty="0">
                <a:solidFill>
                  <a:srgbClr val="000080"/>
                </a:solidFill>
                <a:latin typeface="Courier New" panose="02070309020205020404" pitchFamily="49" charset="0"/>
              </a:rPr>
              <a:t>Run</a:t>
            </a:r>
            <a:r>
              <a:rPr lang="en-CA" sz="1000" b="0" dirty="0">
                <a:solidFill>
                  <a:srgbClr val="000000"/>
                </a:solidFill>
                <a:latin typeface="Courier New" panose="02070309020205020404" pitchFamily="49" charset="0"/>
              </a:rPr>
              <a:t>;</a:t>
            </a:r>
          </a:p>
          <a:p>
            <a:pPr>
              <a:lnSpc>
                <a:spcPct val="100000"/>
              </a:lnSpc>
              <a:spcBef>
                <a:spcPts val="0"/>
              </a:spcBef>
              <a:spcAft>
                <a:spcPts val="0"/>
              </a:spcAft>
            </a:pPr>
            <a:endParaRPr lang="en-CA" sz="1000" b="0" dirty="0">
              <a:solidFill>
                <a:srgbClr val="000000"/>
              </a:solidFill>
              <a:latin typeface="Courier New" panose="02070309020205020404" pitchFamily="49" charset="0"/>
            </a:endParaRPr>
          </a:p>
          <a:p>
            <a:pPr>
              <a:lnSpc>
                <a:spcPct val="100000"/>
              </a:lnSpc>
              <a:spcBef>
                <a:spcPts val="0"/>
              </a:spcBef>
              <a:spcAft>
                <a:spcPts val="0"/>
              </a:spcAft>
            </a:pPr>
            <a:r>
              <a:rPr lang="en-CA" sz="1000" b="1" dirty="0">
                <a:solidFill>
                  <a:srgbClr val="000080"/>
                </a:solidFill>
                <a:latin typeface="Courier New" panose="02070309020205020404" pitchFamily="49" charset="0"/>
              </a:rPr>
              <a:t>Proc</a:t>
            </a:r>
            <a:r>
              <a:rPr lang="en-CA" sz="1000" b="0" dirty="0">
                <a:solidFill>
                  <a:srgbClr val="000000"/>
                </a:solidFill>
                <a:latin typeface="Courier New" panose="02070309020205020404" pitchFamily="49" charset="0"/>
              </a:rPr>
              <a:t> </a:t>
            </a:r>
            <a:r>
              <a:rPr lang="en-CA" sz="1000" b="1" dirty="0">
                <a:solidFill>
                  <a:srgbClr val="000080"/>
                </a:solidFill>
                <a:latin typeface="Courier New" panose="02070309020205020404" pitchFamily="49" charset="0"/>
              </a:rPr>
              <a:t>Print</a:t>
            </a:r>
            <a:r>
              <a:rPr lang="en-CA" sz="1000" b="0" dirty="0">
                <a:solidFill>
                  <a:srgbClr val="000000"/>
                </a:solidFill>
                <a:latin typeface="Courier New" panose="02070309020205020404" pitchFamily="49" charset="0"/>
              </a:rPr>
              <a:t> </a:t>
            </a:r>
            <a:r>
              <a:rPr lang="en-CA" sz="1000" b="0" dirty="0">
                <a:solidFill>
                  <a:srgbClr val="0000FF"/>
                </a:solidFill>
                <a:latin typeface="Courier New" panose="02070309020205020404" pitchFamily="49" charset="0"/>
              </a:rPr>
              <a:t>data</a:t>
            </a:r>
            <a:r>
              <a:rPr lang="en-CA" sz="1000" b="0" dirty="0">
                <a:solidFill>
                  <a:srgbClr val="000000"/>
                </a:solidFill>
                <a:latin typeface="Courier New" panose="02070309020205020404" pitchFamily="49" charset="0"/>
              </a:rPr>
              <a:t>=</a:t>
            </a:r>
            <a:r>
              <a:rPr lang="en-CA" sz="1000" b="0" dirty="0" err="1">
                <a:solidFill>
                  <a:srgbClr val="000000"/>
                </a:solidFill>
                <a:latin typeface="Courier New" panose="02070309020205020404" pitchFamily="49" charset="0"/>
              </a:rPr>
              <a:t>Tenure_Days</a:t>
            </a:r>
            <a:r>
              <a:rPr lang="en-CA" sz="1000" b="0" dirty="0">
                <a:solidFill>
                  <a:srgbClr val="000000"/>
                </a:solidFill>
                <a:latin typeface="Courier New" panose="02070309020205020404" pitchFamily="49" charset="0"/>
              </a:rPr>
              <a:t> (</a:t>
            </a:r>
            <a:r>
              <a:rPr lang="en-CA" sz="1000" b="0" dirty="0">
                <a:solidFill>
                  <a:srgbClr val="0000FF"/>
                </a:solidFill>
                <a:latin typeface="Courier New" panose="02070309020205020404" pitchFamily="49" charset="0"/>
              </a:rPr>
              <a:t>obs</a:t>
            </a:r>
            <a:r>
              <a:rPr lang="en-CA" sz="1000" b="0" dirty="0">
                <a:solidFill>
                  <a:srgbClr val="000000"/>
                </a:solidFill>
                <a:latin typeface="Courier New" panose="02070309020205020404" pitchFamily="49" charset="0"/>
              </a:rPr>
              <a:t>=</a:t>
            </a:r>
            <a:r>
              <a:rPr lang="en-CA" sz="1000" b="1" dirty="0">
                <a:solidFill>
                  <a:srgbClr val="008080"/>
                </a:solidFill>
                <a:latin typeface="Courier New" panose="02070309020205020404" pitchFamily="49" charset="0"/>
              </a:rPr>
              <a:t>5</a:t>
            </a:r>
            <a:r>
              <a:rPr lang="en-CA" sz="1000" b="0" dirty="0">
                <a:solidFill>
                  <a:srgbClr val="000000"/>
                </a:solidFill>
                <a:latin typeface="Courier New" panose="02070309020205020404" pitchFamily="49" charset="0"/>
              </a:rPr>
              <a:t>);</a:t>
            </a:r>
            <a:r>
              <a:rPr lang="en-CA" sz="1000" b="1" dirty="0">
                <a:solidFill>
                  <a:srgbClr val="000080"/>
                </a:solidFill>
                <a:latin typeface="Courier New" panose="02070309020205020404" pitchFamily="49" charset="0"/>
              </a:rPr>
              <a:t>Run</a:t>
            </a:r>
            <a:r>
              <a:rPr lang="en-CA" sz="1000" b="0" dirty="0">
                <a:solidFill>
                  <a:srgbClr val="000000"/>
                </a:solidFill>
                <a:latin typeface="Courier New" panose="02070309020205020404" pitchFamily="49" charset="0"/>
              </a:rPr>
              <a:t>;</a:t>
            </a:r>
          </a:p>
          <a:p>
            <a:pPr>
              <a:lnSpc>
                <a:spcPct val="100000"/>
              </a:lnSpc>
              <a:spcBef>
                <a:spcPts val="0"/>
              </a:spcBef>
              <a:spcAft>
                <a:spcPts val="0"/>
              </a:spcAft>
            </a:pPr>
            <a:endParaRPr lang="en-CA" sz="1000" dirty="0">
              <a:solidFill>
                <a:srgbClr val="000000"/>
              </a:solidFill>
              <a:latin typeface="Courier New" panose="02070309020205020404" pitchFamily="49" charset="0"/>
            </a:endParaRPr>
          </a:p>
          <a:p>
            <a:pPr>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Means</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a:t>
            </a:r>
            <a:r>
              <a:rPr lang="en-US" sz="900" b="0" dirty="0" err="1">
                <a:solidFill>
                  <a:srgbClr val="000000"/>
                </a:solidFill>
                <a:latin typeface="Courier New" panose="02070309020205020404" pitchFamily="49" charset="0"/>
              </a:rPr>
              <a:t>Tenure_Days</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Missing</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Exclusive</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var</a:t>
            </a:r>
            <a:r>
              <a:rPr lang="en-CA" sz="900" b="0" dirty="0">
                <a:solidFill>
                  <a:srgbClr val="000000"/>
                </a:solidFill>
                <a:latin typeface="Courier New" panose="02070309020205020404" pitchFamily="49" charset="0"/>
              </a:rPr>
              <a:t> Tenure;</a:t>
            </a:r>
          </a:p>
          <a:p>
            <a:pPr>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class</a:t>
            </a:r>
            <a:r>
              <a:rPr lang="en-CA" sz="900" b="0" dirty="0">
                <a:solidFill>
                  <a:srgbClr val="000000"/>
                </a:solidFill>
                <a:latin typeface="Courier New" panose="02070309020205020404" pitchFamily="49" charset="0"/>
              </a:rPr>
              <a:t> Status;</a:t>
            </a:r>
          </a:p>
          <a:p>
            <a:pPr>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output</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out</a:t>
            </a:r>
            <a:r>
              <a:rPr lang="en-CA" sz="900" b="0" dirty="0">
                <a:solidFill>
                  <a:srgbClr val="000000"/>
                </a:solidFill>
                <a:latin typeface="Courier New" panose="02070309020205020404" pitchFamily="49" charset="0"/>
              </a:rPr>
              <a:t>=</a:t>
            </a:r>
            <a:r>
              <a:rPr lang="en-CA" sz="900" b="0" dirty="0" err="1">
                <a:solidFill>
                  <a:srgbClr val="000000"/>
                </a:solidFill>
                <a:latin typeface="Courier New" panose="02070309020205020404" pitchFamily="49" charset="0"/>
              </a:rPr>
              <a:t>Tenure_stats</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mean</a:t>
            </a:r>
            <a:r>
              <a:rPr lang="en-CA" sz="900" b="0" dirty="0">
                <a:solidFill>
                  <a:srgbClr val="000000"/>
                </a:solidFill>
                <a:latin typeface="Courier New" panose="02070309020205020404" pitchFamily="49" charset="0"/>
              </a:rPr>
              <a:t>=</a:t>
            </a:r>
            <a:r>
              <a:rPr lang="en-CA" sz="900" b="0" dirty="0">
                <a:solidFill>
                  <a:srgbClr val="0000FF"/>
                </a:solidFill>
                <a:latin typeface="Courier New" panose="02070309020205020404" pitchFamily="49" charset="0"/>
              </a:rPr>
              <a:t>Mean</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median</a:t>
            </a:r>
            <a:r>
              <a:rPr lang="en-CA" sz="900" b="0" dirty="0">
                <a:solidFill>
                  <a:srgbClr val="000000"/>
                </a:solidFill>
                <a:latin typeface="Courier New" panose="02070309020205020404" pitchFamily="49" charset="0"/>
              </a:rPr>
              <a:t>=</a:t>
            </a:r>
            <a:r>
              <a:rPr lang="en-CA" sz="900" b="0" dirty="0">
                <a:solidFill>
                  <a:srgbClr val="0000FF"/>
                </a:solidFill>
                <a:latin typeface="Courier New" panose="02070309020205020404" pitchFamily="49" charset="0"/>
              </a:rPr>
              <a:t>Median</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min</a:t>
            </a:r>
            <a:r>
              <a:rPr lang="en-CA" sz="900" b="0" dirty="0">
                <a:solidFill>
                  <a:srgbClr val="000000"/>
                </a:solidFill>
                <a:latin typeface="Courier New" panose="02070309020205020404" pitchFamily="49" charset="0"/>
              </a:rPr>
              <a:t>=</a:t>
            </a:r>
            <a:r>
              <a:rPr lang="en-CA" sz="900" b="0" dirty="0">
                <a:solidFill>
                  <a:srgbClr val="0000FF"/>
                </a:solidFill>
                <a:latin typeface="Courier New" panose="02070309020205020404" pitchFamily="49" charset="0"/>
              </a:rPr>
              <a:t>Min</a:t>
            </a:r>
            <a:r>
              <a:rPr lang="en-CA" sz="900" b="0" dirty="0">
                <a:solidFill>
                  <a:srgbClr val="000000"/>
                </a:solidFill>
                <a:latin typeface="Courier New" panose="02070309020205020404" pitchFamily="49" charset="0"/>
              </a:rPr>
              <a:t> </a:t>
            </a:r>
          </a:p>
          <a:p>
            <a:pPr>
              <a:lnSpc>
                <a:spcPct val="100000"/>
              </a:lnSpc>
              <a:spcBef>
                <a:spcPts val="0"/>
              </a:spcBef>
              <a:spcAft>
                <a:spcPts val="0"/>
              </a:spcAft>
            </a:pPr>
            <a:r>
              <a:rPr lang="en-CA" sz="900" b="0" dirty="0">
                <a:solidFill>
                  <a:srgbClr val="0000FF"/>
                </a:solidFill>
                <a:latin typeface="Courier New" panose="02070309020205020404" pitchFamily="49" charset="0"/>
              </a:rPr>
              <a:t>max</a:t>
            </a:r>
            <a:r>
              <a:rPr lang="en-CA" sz="900" b="0" dirty="0">
                <a:solidFill>
                  <a:srgbClr val="000000"/>
                </a:solidFill>
                <a:latin typeface="Courier New" panose="02070309020205020404" pitchFamily="49" charset="0"/>
              </a:rPr>
              <a:t>=</a:t>
            </a:r>
            <a:r>
              <a:rPr lang="en-CA" sz="900" b="0" dirty="0">
                <a:solidFill>
                  <a:srgbClr val="0000FF"/>
                </a:solidFill>
                <a:latin typeface="Courier New" panose="02070309020205020404" pitchFamily="49" charset="0"/>
              </a:rPr>
              <a:t>Max</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p25</a:t>
            </a:r>
            <a:r>
              <a:rPr lang="en-CA" sz="900" b="0" dirty="0">
                <a:solidFill>
                  <a:srgbClr val="000000"/>
                </a:solidFill>
                <a:latin typeface="Courier New" panose="02070309020205020404" pitchFamily="49" charset="0"/>
              </a:rPr>
              <a:t>=</a:t>
            </a:r>
            <a:r>
              <a:rPr lang="en-CA" sz="900" b="0" dirty="0">
                <a:solidFill>
                  <a:srgbClr val="0000FF"/>
                </a:solidFill>
                <a:latin typeface="Courier New" panose="02070309020205020404" pitchFamily="49" charset="0"/>
              </a:rPr>
              <a:t>Q1</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p75</a:t>
            </a:r>
            <a:r>
              <a:rPr lang="en-CA" sz="900" b="0" dirty="0">
                <a:solidFill>
                  <a:srgbClr val="000000"/>
                </a:solidFill>
                <a:latin typeface="Courier New" panose="02070309020205020404" pitchFamily="49" charset="0"/>
              </a:rPr>
              <a:t>=</a:t>
            </a:r>
            <a:r>
              <a:rPr lang="en-CA" sz="900" b="0" dirty="0">
                <a:solidFill>
                  <a:srgbClr val="0000FF"/>
                </a:solidFill>
                <a:latin typeface="Courier New" panose="02070309020205020404" pitchFamily="49" charset="0"/>
              </a:rPr>
              <a:t>Q3</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std</a:t>
            </a:r>
            <a:r>
              <a:rPr lang="en-CA" sz="900" b="0" dirty="0">
                <a:solidFill>
                  <a:srgbClr val="000000"/>
                </a:solidFill>
                <a:latin typeface="Courier New" panose="02070309020205020404" pitchFamily="49" charset="0"/>
              </a:rPr>
              <a:t>=</a:t>
            </a:r>
            <a:r>
              <a:rPr lang="en-CA" sz="900" b="0" dirty="0" err="1">
                <a:solidFill>
                  <a:srgbClr val="0000FF"/>
                </a:solidFill>
                <a:latin typeface="Courier New" panose="02070309020205020404" pitchFamily="49" charset="0"/>
              </a:rPr>
              <a:t>StdDev</a:t>
            </a:r>
            <a:r>
              <a:rPr lang="en-CA" sz="900" b="0" dirty="0">
                <a:solidFill>
                  <a:srgbClr val="000000"/>
                </a:solidFill>
                <a:latin typeface="Courier New" panose="02070309020205020404" pitchFamily="49" charset="0"/>
              </a:rPr>
              <a:t>;</a:t>
            </a:r>
          </a:p>
          <a:p>
            <a:pPr>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a:lnSpc>
                <a:spcPct val="100000"/>
              </a:lnSpc>
              <a:spcBef>
                <a:spcPts val="0"/>
              </a:spcBef>
              <a:spcAft>
                <a:spcPts val="0"/>
              </a:spcAft>
            </a:pPr>
            <a:endParaRPr lang="en-CA" sz="900" b="0" dirty="0">
              <a:solidFill>
                <a:srgbClr val="000000"/>
              </a:solidFill>
              <a:latin typeface="Courier New" panose="02070309020205020404" pitchFamily="49" charset="0"/>
            </a:endParaRPr>
          </a:p>
          <a:p>
            <a:pPr>
              <a:lnSpc>
                <a:spcPct val="100000"/>
              </a:lnSpc>
              <a:spcBef>
                <a:spcPts val="0"/>
              </a:spcBef>
              <a:spcAft>
                <a:spcPts val="0"/>
              </a:spcAft>
            </a:pPr>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Print</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data</a:t>
            </a:r>
            <a:r>
              <a:rPr lang="en-CA" sz="900" b="0" dirty="0">
                <a:solidFill>
                  <a:srgbClr val="000000"/>
                </a:solidFill>
                <a:latin typeface="Courier New" panose="02070309020205020404" pitchFamily="49" charset="0"/>
              </a:rPr>
              <a:t>=</a:t>
            </a:r>
            <a:r>
              <a:rPr lang="en-CA" sz="900" b="0" dirty="0" err="1">
                <a:solidFill>
                  <a:srgbClr val="000000"/>
                </a:solidFill>
                <a:latin typeface="Courier New" panose="02070309020205020404" pitchFamily="49" charset="0"/>
              </a:rPr>
              <a:t>Tenure_stats;</a:t>
            </a:r>
            <a:r>
              <a:rPr lang="en-CA" sz="900" b="1" dirty="0" err="1">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a:lnSpc>
                <a:spcPct val="100000"/>
              </a:lnSpc>
              <a:spcBef>
                <a:spcPts val="0"/>
              </a:spcBef>
              <a:spcAft>
                <a:spcPts val="0"/>
              </a:spcAft>
            </a:pPr>
            <a:endParaRPr lang="en-CA" sz="900" b="0" dirty="0">
              <a:solidFill>
                <a:srgbClr val="000000"/>
              </a:solidFill>
              <a:latin typeface="Courier New" panose="02070309020205020404" pitchFamily="49" charset="0"/>
            </a:endParaRPr>
          </a:p>
          <a:p>
            <a:pPr>
              <a:lnSpc>
                <a:spcPct val="100000"/>
              </a:lnSpc>
              <a:spcBef>
                <a:spcPts val="0"/>
              </a:spcBef>
              <a:spcAft>
                <a:spcPts val="0"/>
              </a:spcAft>
            </a:pPr>
            <a:r>
              <a:rPr lang="en-CA" sz="900" b="0" dirty="0">
                <a:solidFill>
                  <a:srgbClr val="0000FF"/>
                </a:solidFill>
                <a:latin typeface="Courier New" panose="02070309020205020404" pitchFamily="49" charset="0"/>
              </a:rPr>
              <a:t>TITLE1</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 GROUP BOX PLOT '</a:t>
            </a:r>
            <a:r>
              <a:rPr lang="en-CA" sz="900" b="0" dirty="0">
                <a:solidFill>
                  <a:srgbClr val="000000"/>
                </a:solidFill>
                <a:latin typeface="Courier New" panose="02070309020205020404" pitchFamily="49" charset="0"/>
              </a:rPr>
              <a:t>;</a:t>
            </a:r>
          </a:p>
          <a:p>
            <a:pPr>
              <a:lnSpc>
                <a:spcPct val="100000"/>
              </a:lnSpc>
              <a:spcBef>
                <a:spcPts val="0"/>
              </a:spcBef>
              <a:spcAft>
                <a:spcPts val="0"/>
              </a:spcAft>
            </a:pPr>
            <a:r>
              <a:rPr lang="en-US" sz="900" b="0" dirty="0">
                <a:solidFill>
                  <a:srgbClr val="0000FF"/>
                </a:solidFill>
                <a:latin typeface="Courier New" panose="02070309020205020404" pitchFamily="49" charset="0"/>
              </a:rPr>
              <a:t>TITLE2</a:t>
            </a:r>
            <a:r>
              <a:rPr lang="en-US" sz="900" b="0" dirty="0">
                <a:solidFill>
                  <a:srgbClr val="000000"/>
                </a:solidFill>
                <a:latin typeface="Courier New" panose="02070309020205020404" pitchFamily="49" charset="0"/>
              </a:rPr>
              <a:t> </a:t>
            </a:r>
            <a:r>
              <a:rPr lang="en-US" sz="900" b="0" dirty="0">
                <a:solidFill>
                  <a:srgbClr val="800080"/>
                </a:solidFill>
                <a:latin typeface="Courier New" panose="02070309020205020404" pitchFamily="49" charset="0"/>
              </a:rPr>
              <a:t>'COMPARISON BETWEEN TENURE AND ACCOUNT STATUS'</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SGPLOT</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DATA</a:t>
            </a:r>
            <a:r>
              <a:rPr lang="en-CA" sz="900" b="0" dirty="0">
                <a:solidFill>
                  <a:srgbClr val="000000"/>
                </a:solidFill>
                <a:latin typeface="Courier New" panose="02070309020205020404" pitchFamily="49" charset="0"/>
              </a:rPr>
              <a:t> = TENURE_DAYS;</a:t>
            </a:r>
          </a:p>
          <a:p>
            <a:pPr>
              <a:lnSpc>
                <a:spcPct val="100000"/>
              </a:lnSpc>
              <a:spcBef>
                <a:spcPts val="0"/>
              </a:spcBef>
              <a:spcAft>
                <a:spcPts val="0"/>
              </a:spcAft>
            </a:pPr>
            <a:r>
              <a:rPr lang="en-CA" sz="900" b="0" dirty="0">
                <a:solidFill>
                  <a:srgbClr val="0000FF"/>
                </a:solidFill>
                <a:latin typeface="Courier New" panose="02070309020205020404" pitchFamily="49" charset="0"/>
              </a:rPr>
              <a:t>VBOX</a:t>
            </a:r>
            <a:r>
              <a:rPr lang="en-CA" sz="900" b="0" dirty="0">
                <a:solidFill>
                  <a:srgbClr val="000000"/>
                </a:solidFill>
                <a:latin typeface="Courier New" panose="02070309020205020404" pitchFamily="49" charset="0"/>
              </a:rPr>
              <a:t> TENURE / </a:t>
            </a:r>
            <a:r>
              <a:rPr lang="en-CA" sz="900" b="0" dirty="0">
                <a:solidFill>
                  <a:srgbClr val="0000FF"/>
                </a:solidFill>
                <a:latin typeface="Courier New" panose="02070309020205020404" pitchFamily="49" charset="0"/>
              </a:rPr>
              <a:t>GROUP</a:t>
            </a:r>
            <a:r>
              <a:rPr lang="en-CA" sz="900" b="0" dirty="0">
                <a:solidFill>
                  <a:srgbClr val="000000"/>
                </a:solidFill>
                <a:latin typeface="Courier New" panose="02070309020205020404" pitchFamily="49" charset="0"/>
              </a:rPr>
              <a:t> = STATUS;</a:t>
            </a:r>
          </a:p>
          <a:p>
            <a:pPr>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a:lnSpc>
                <a:spcPct val="100000"/>
              </a:lnSpc>
              <a:spcBef>
                <a:spcPts val="0"/>
              </a:spcBef>
              <a:spcAft>
                <a:spcPts val="0"/>
              </a:spcAft>
            </a:pPr>
            <a:endParaRPr lang="en-CA" sz="900" dirty="0">
              <a:solidFill>
                <a:srgbClr val="000000"/>
              </a:solidFill>
              <a:latin typeface="Courier New" panose="02070309020205020404" pitchFamily="49" charset="0"/>
            </a:endParaRPr>
          </a:p>
          <a:p>
            <a:pPr>
              <a:lnSpc>
                <a:spcPct val="100000"/>
              </a:lnSpc>
              <a:spcBef>
                <a:spcPts val="0"/>
              </a:spcBef>
              <a:spcAft>
                <a:spcPts val="0"/>
              </a:spcAft>
            </a:pPr>
            <a:r>
              <a:rPr lang="it-IT" sz="900" b="1" dirty="0">
                <a:solidFill>
                  <a:srgbClr val="000080"/>
                </a:solidFill>
                <a:latin typeface="Courier New" panose="02070309020205020404" pitchFamily="49" charset="0"/>
              </a:rPr>
              <a:t>proc</a:t>
            </a:r>
            <a:r>
              <a:rPr lang="it-IT" sz="900" b="0" dirty="0">
                <a:solidFill>
                  <a:srgbClr val="000000"/>
                </a:solidFill>
                <a:latin typeface="Courier New" panose="02070309020205020404" pitchFamily="49" charset="0"/>
              </a:rPr>
              <a:t> </a:t>
            </a:r>
            <a:r>
              <a:rPr lang="it-IT" sz="900" b="1" dirty="0">
                <a:solidFill>
                  <a:srgbClr val="000080"/>
                </a:solidFill>
                <a:latin typeface="Courier New" panose="02070309020205020404" pitchFamily="49" charset="0"/>
              </a:rPr>
              <a:t>univariate</a:t>
            </a:r>
            <a:r>
              <a:rPr lang="it-IT" sz="900" b="0" dirty="0">
                <a:solidFill>
                  <a:srgbClr val="000000"/>
                </a:solidFill>
                <a:latin typeface="Courier New" panose="02070309020205020404" pitchFamily="49" charset="0"/>
              </a:rPr>
              <a:t> </a:t>
            </a:r>
            <a:r>
              <a:rPr lang="it-IT" sz="900" b="0" dirty="0">
                <a:solidFill>
                  <a:srgbClr val="0000FF"/>
                </a:solidFill>
                <a:latin typeface="Courier New" panose="02070309020205020404" pitchFamily="49" charset="0"/>
              </a:rPr>
              <a:t>data</a:t>
            </a:r>
            <a:r>
              <a:rPr lang="it-IT" sz="900" b="0" dirty="0">
                <a:solidFill>
                  <a:srgbClr val="000000"/>
                </a:solidFill>
                <a:latin typeface="Courier New" panose="02070309020205020404" pitchFamily="49" charset="0"/>
              </a:rPr>
              <a:t> = Tenure_Days </a:t>
            </a:r>
            <a:r>
              <a:rPr lang="it-IT" sz="900" b="0" dirty="0">
                <a:solidFill>
                  <a:srgbClr val="0000FF"/>
                </a:solidFill>
                <a:latin typeface="Courier New" panose="02070309020205020404" pitchFamily="49" charset="0"/>
              </a:rPr>
              <a:t>normal</a:t>
            </a:r>
            <a:r>
              <a:rPr lang="it-IT" sz="900" b="0" dirty="0">
                <a:solidFill>
                  <a:srgbClr val="000000"/>
                </a:solidFill>
                <a:latin typeface="Courier New" panose="02070309020205020404" pitchFamily="49" charset="0"/>
              </a:rPr>
              <a:t> </a:t>
            </a:r>
            <a:r>
              <a:rPr lang="it-IT" sz="900" b="0" dirty="0">
                <a:solidFill>
                  <a:srgbClr val="0000FF"/>
                </a:solidFill>
                <a:latin typeface="Courier New" panose="02070309020205020404" pitchFamily="49" charset="0"/>
              </a:rPr>
              <a:t>plot</a:t>
            </a:r>
            <a:r>
              <a:rPr lang="it-IT" sz="900" b="0" dirty="0">
                <a:solidFill>
                  <a:srgbClr val="000000"/>
                </a:solidFill>
                <a:latin typeface="Courier New" panose="02070309020205020404" pitchFamily="49" charset="0"/>
              </a:rPr>
              <a:t>;</a:t>
            </a:r>
          </a:p>
          <a:p>
            <a:pPr>
              <a:lnSpc>
                <a:spcPct val="100000"/>
              </a:lnSpc>
              <a:spcBef>
                <a:spcPts val="0"/>
              </a:spcBef>
              <a:spcAft>
                <a:spcPts val="0"/>
              </a:spcAft>
            </a:pPr>
            <a:r>
              <a:rPr lang="en-CA" sz="900" b="0" dirty="0">
                <a:solidFill>
                  <a:srgbClr val="0000FF"/>
                </a:solidFill>
                <a:latin typeface="Courier New" panose="02070309020205020404" pitchFamily="49" charset="0"/>
              </a:rPr>
              <a:t>var</a:t>
            </a:r>
            <a:r>
              <a:rPr lang="en-CA" sz="900" b="0" dirty="0">
                <a:solidFill>
                  <a:srgbClr val="000000"/>
                </a:solidFill>
                <a:latin typeface="Courier New" panose="02070309020205020404" pitchFamily="49" charset="0"/>
              </a:rPr>
              <a:t> tenure;</a:t>
            </a:r>
          </a:p>
          <a:p>
            <a:pPr>
              <a:lnSpc>
                <a:spcPct val="100000"/>
              </a:lnSpc>
              <a:spcBef>
                <a:spcPts val="0"/>
              </a:spcBef>
              <a:spcAft>
                <a:spcPts val="0"/>
              </a:spcAft>
            </a:pPr>
            <a:r>
              <a:rPr lang="en-CA" sz="900" b="0" dirty="0">
                <a:solidFill>
                  <a:srgbClr val="0000FF"/>
                </a:solidFill>
                <a:latin typeface="Courier New" panose="02070309020205020404" pitchFamily="49" charset="0"/>
              </a:rPr>
              <a:t>where</a:t>
            </a:r>
            <a:r>
              <a:rPr lang="en-CA" sz="900" b="0" dirty="0">
                <a:solidFill>
                  <a:srgbClr val="000000"/>
                </a:solidFill>
                <a:latin typeface="Courier New" panose="02070309020205020404" pitchFamily="49" charset="0"/>
              </a:rPr>
              <a:t> status = </a:t>
            </a:r>
            <a:r>
              <a:rPr lang="en-CA" sz="900" b="0" dirty="0">
                <a:solidFill>
                  <a:srgbClr val="800080"/>
                </a:solidFill>
                <a:latin typeface="Courier New" panose="02070309020205020404" pitchFamily="49" charset="0"/>
              </a:rPr>
              <a:t>'Activated'</a:t>
            </a:r>
            <a:r>
              <a:rPr lang="en-CA" sz="900" b="0" dirty="0">
                <a:solidFill>
                  <a:srgbClr val="000000"/>
                </a:solidFill>
                <a:latin typeface="Courier New" panose="02070309020205020404" pitchFamily="49" charset="0"/>
              </a:rPr>
              <a:t>;</a:t>
            </a:r>
          </a:p>
          <a:p>
            <a:pPr>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348183B0-3C8D-3AFF-BDE9-0B968BC3340B}"/>
              </a:ext>
            </a:extLst>
          </p:cNvPr>
          <p:cNvSpPr txBox="1"/>
          <p:nvPr/>
        </p:nvSpPr>
        <p:spPr>
          <a:xfrm>
            <a:off x="1048871" y="161365"/>
            <a:ext cx="9923929" cy="461665"/>
          </a:xfrm>
          <a:prstGeom prst="rect">
            <a:avLst/>
          </a:prstGeom>
          <a:noFill/>
        </p:spPr>
        <p:txBody>
          <a:bodyPr wrap="square" rtlCol="0">
            <a:spAutoFit/>
          </a:bodyPr>
          <a:lstStyle/>
          <a:p>
            <a:r>
              <a:rPr lang="en-CA" sz="2400" b="1" dirty="0">
                <a:solidFill>
                  <a:srgbClr val="0070C0"/>
                </a:solidFill>
              </a:rPr>
              <a:t>Business Requirements </a:t>
            </a:r>
          </a:p>
        </p:txBody>
      </p:sp>
      <p:sp>
        <p:nvSpPr>
          <p:cNvPr id="4" name="TextBox 3">
            <a:extLst>
              <a:ext uri="{FF2B5EF4-FFF2-40B4-BE49-F238E27FC236}">
                <a16:creationId xmlns:a16="http://schemas.microsoft.com/office/drawing/2014/main" id="{0193ED75-7175-1FCA-687A-F6F8CD668852}"/>
              </a:ext>
            </a:extLst>
          </p:cNvPr>
          <p:cNvSpPr txBox="1"/>
          <p:nvPr/>
        </p:nvSpPr>
        <p:spPr>
          <a:xfrm>
            <a:off x="1048871" y="776918"/>
            <a:ext cx="10533529" cy="738664"/>
          </a:xfrm>
          <a:prstGeom prst="rect">
            <a:avLst/>
          </a:prstGeom>
          <a:noFill/>
        </p:spPr>
        <p:txBody>
          <a:bodyPr wrap="square" rtlCol="0">
            <a:spAutoFit/>
          </a:bodyPr>
          <a:lstStyle/>
          <a:p>
            <a:r>
              <a:rPr lang="en-CA" sz="1400" b="1" dirty="0">
                <a:latin typeface="Calibri" panose="020F0502020204030204" pitchFamily="34" charset="0"/>
                <a:ea typeface="Calibri" panose="020F0502020204030204" pitchFamily="34" charset="0"/>
                <a:cs typeface="Calibri" panose="020F0502020204030204" pitchFamily="34" charset="0"/>
              </a:rPr>
              <a:t>1.4. </a:t>
            </a:r>
            <a:r>
              <a:rPr lang="en-CA" sz="1400" dirty="0">
                <a:latin typeface="Calibri" panose="020F0502020204030204" pitchFamily="34" charset="0"/>
                <a:ea typeface="Calibri" panose="020F0502020204030204" pitchFamily="34" charset="0"/>
                <a:cs typeface="Calibri" panose="020F0502020204030204" pitchFamily="34" charset="0"/>
              </a:rPr>
              <a:t>Statistical Analysis:</a:t>
            </a:r>
          </a:p>
          <a:p>
            <a:pPr marL="342900" indent="-342900">
              <a:buAutoNum type="arabicParenR"/>
            </a:pPr>
            <a:r>
              <a:rPr lang="en-US" sz="1400" dirty="0">
                <a:latin typeface="Calibri" panose="020F0502020204030204" pitchFamily="34" charset="0"/>
                <a:ea typeface="Calibri" panose="020F0502020204030204" pitchFamily="34" charset="0"/>
                <a:cs typeface="Calibri" panose="020F0502020204030204" pitchFamily="34" charset="0"/>
              </a:rPr>
              <a:t>Calculate the tenure in days for each account </a:t>
            </a:r>
          </a:p>
          <a:p>
            <a:r>
              <a:rPr lang="en-US" sz="1400" dirty="0">
                <a:latin typeface="Calibri" panose="020F0502020204030204" pitchFamily="34" charset="0"/>
                <a:ea typeface="Calibri" panose="020F0502020204030204" pitchFamily="34" charset="0"/>
                <a:cs typeface="Calibri" panose="020F0502020204030204" pitchFamily="34" charset="0"/>
              </a:rPr>
              <a:t>and give its simple statistics.</a:t>
            </a:r>
          </a:p>
        </p:txBody>
      </p:sp>
      <p:pic>
        <p:nvPicPr>
          <p:cNvPr id="10" name="Picture 9">
            <a:extLst>
              <a:ext uri="{FF2B5EF4-FFF2-40B4-BE49-F238E27FC236}">
                <a16:creationId xmlns:a16="http://schemas.microsoft.com/office/drawing/2014/main" id="{9FC12AF4-B44E-6D09-81EF-4A6BB3232630}"/>
              </a:ext>
            </a:extLst>
          </p:cNvPr>
          <p:cNvPicPr>
            <a:picLocks noChangeAspect="1"/>
          </p:cNvPicPr>
          <p:nvPr/>
        </p:nvPicPr>
        <p:blipFill>
          <a:blip r:embed="rId2"/>
          <a:stretch>
            <a:fillRect/>
          </a:stretch>
        </p:blipFill>
        <p:spPr>
          <a:xfrm>
            <a:off x="6208058" y="776918"/>
            <a:ext cx="5786718" cy="1689847"/>
          </a:xfrm>
          <a:prstGeom prst="rect">
            <a:avLst/>
          </a:prstGeom>
        </p:spPr>
      </p:pic>
      <p:pic>
        <p:nvPicPr>
          <p:cNvPr id="14" name="Picture 13">
            <a:extLst>
              <a:ext uri="{FF2B5EF4-FFF2-40B4-BE49-F238E27FC236}">
                <a16:creationId xmlns:a16="http://schemas.microsoft.com/office/drawing/2014/main" id="{1527046B-859D-BF90-BE37-0EC5BC3F1482}"/>
              </a:ext>
            </a:extLst>
          </p:cNvPr>
          <p:cNvPicPr>
            <a:picLocks noChangeAspect="1"/>
          </p:cNvPicPr>
          <p:nvPr/>
        </p:nvPicPr>
        <p:blipFill>
          <a:blip r:embed="rId3"/>
          <a:stretch>
            <a:fillRect/>
          </a:stretch>
        </p:blipFill>
        <p:spPr>
          <a:xfrm>
            <a:off x="6208058" y="2466765"/>
            <a:ext cx="2227113" cy="3222576"/>
          </a:xfrm>
          <a:prstGeom prst="rect">
            <a:avLst/>
          </a:prstGeom>
        </p:spPr>
      </p:pic>
      <p:pic>
        <p:nvPicPr>
          <p:cNvPr id="18" name="Picture 17">
            <a:extLst>
              <a:ext uri="{FF2B5EF4-FFF2-40B4-BE49-F238E27FC236}">
                <a16:creationId xmlns:a16="http://schemas.microsoft.com/office/drawing/2014/main" id="{03EBC904-E4EB-4D4F-52CB-BDC19D5F62AD}"/>
              </a:ext>
            </a:extLst>
          </p:cNvPr>
          <p:cNvPicPr>
            <a:picLocks noChangeAspect="1"/>
          </p:cNvPicPr>
          <p:nvPr/>
        </p:nvPicPr>
        <p:blipFill>
          <a:blip r:embed="rId4"/>
          <a:stretch>
            <a:fillRect/>
          </a:stretch>
        </p:blipFill>
        <p:spPr>
          <a:xfrm>
            <a:off x="8398695" y="2466765"/>
            <a:ext cx="3669034" cy="3210600"/>
          </a:xfrm>
          <a:prstGeom prst="rect">
            <a:avLst/>
          </a:prstGeom>
        </p:spPr>
      </p:pic>
      <p:pic>
        <p:nvPicPr>
          <p:cNvPr id="20" name="Picture 19">
            <a:extLst>
              <a:ext uri="{FF2B5EF4-FFF2-40B4-BE49-F238E27FC236}">
                <a16:creationId xmlns:a16="http://schemas.microsoft.com/office/drawing/2014/main" id="{D2CA22DC-3B26-FFD3-4CEF-FB98F12F80EF}"/>
              </a:ext>
            </a:extLst>
          </p:cNvPr>
          <p:cNvPicPr>
            <a:picLocks noChangeAspect="1"/>
          </p:cNvPicPr>
          <p:nvPr/>
        </p:nvPicPr>
        <p:blipFill>
          <a:blip r:embed="rId5"/>
          <a:stretch>
            <a:fillRect/>
          </a:stretch>
        </p:blipFill>
        <p:spPr>
          <a:xfrm>
            <a:off x="6096000" y="5691736"/>
            <a:ext cx="6095999" cy="1166264"/>
          </a:xfrm>
          <a:prstGeom prst="rect">
            <a:avLst/>
          </a:prstGeom>
        </p:spPr>
      </p:pic>
    </p:spTree>
    <p:extLst>
      <p:ext uri="{BB962C8B-B14F-4D97-AF65-F5344CB8AC3E}">
        <p14:creationId xmlns:p14="http://schemas.microsoft.com/office/powerpoint/2010/main" val="4265845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4125C-87D0-205F-D64B-88507BDDAA63}"/>
              </a:ext>
            </a:extLst>
          </p:cNvPr>
          <p:cNvSpPr>
            <a:spLocks noGrp="1"/>
          </p:cNvSpPr>
          <p:nvPr>
            <p:ph sz="half" idx="1"/>
          </p:nvPr>
        </p:nvSpPr>
        <p:spPr>
          <a:xfrm>
            <a:off x="524933" y="1314649"/>
            <a:ext cx="4351739" cy="5467151"/>
          </a:xfrm>
        </p:spPr>
        <p:txBody>
          <a:bodyPr>
            <a:noAutofit/>
          </a:bodyPr>
          <a:lstStyle/>
          <a:p>
            <a:pPr>
              <a:lnSpc>
                <a:spcPct val="100000"/>
              </a:lnSpc>
              <a:spcBef>
                <a:spcPts val="0"/>
              </a:spcBef>
              <a:spcAft>
                <a:spcPts val="0"/>
              </a:spcAft>
            </a:pPr>
            <a:r>
              <a:rPr lang="en-CA" sz="800" b="1" dirty="0">
                <a:solidFill>
                  <a:srgbClr val="000080"/>
                </a:solidFill>
                <a:latin typeface="Courier New" panose="02070309020205020404" pitchFamily="49" charset="0"/>
              </a:rPr>
              <a:t>Data</a:t>
            </a:r>
            <a:r>
              <a:rPr lang="en-CA" sz="800" b="0" dirty="0">
                <a:solidFill>
                  <a:srgbClr val="000000"/>
                </a:solidFill>
                <a:latin typeface="Courier New" panose="02070309020205020404" pitchFamily="49" charset="0"/>
              </a:rPr>
              <a:t> </a:t>
            </a:r>
            <a:r>
              <a:rPr lang="en-CA" sz="800" b="0" dirty="0" err="1">
                <a:solidFill>
                  <a:srgbClr val="000000"/>
                </a:solidFill>
                <a:latin typeface="Courier New" panose="02070309020205020404" pitchFamily="49" charset="0"/>
              </a:rPr>
              <a:t>Tenure_Month</a:t>
            </a:r>
            <a:r>
              <a:rPr lang="en-CA" sz="800" b="0" dirty="0">
                <a:solidFill>
                  <a:srgbClr val="000000"/>
                </a:solidFill>
                <a:latin typeface="Courier New" panose="02070309020205020404" pitchFamily="49" charset="0"/>
              </a:rPr>
              <a:t>;</a:t>
            </a:r>
          </a:p>
          <a:p>
            <a:pPr>
              <a:lnSpc>
                <a:spcPct val="100000"/>
              </a:lnSpc>
              <a:spcBef>
                <a:spcPts val="0"/>
              </a:spcBef>
              <a:spcAft>
                <a:spcPts val="0"/>
              </a:spcAft>
            </a:pP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set</a:t>
            </a:r>
            <a:r>
              <a:rPr lang="en-CA" sz="800" b="0" dirty="0">
                <a:solidFill>
                  <a:srgbClr val="000000"/>
                </a:solidFill>
                <a:latin typeface="Courier New" panose="02070309020205020404" pitchFamily="49" charset="0"/>
              </a:rPr>
              <a:t> </a:t>
            </a:r>
            <a:r>
              <a:rPr lang="en-CA" sz="800" b="0" dirty="0" err="1">
                <a:solidFill>
                  <a:srgbClr val="000000"/>
                </a:solidFill>
                <a:latin typeface="Courier New" panose="02070309020205020404" pitchFamily="49" charset="0"/>
              </a:rPr>
              <a:t>Tenure_Days</a:t>
            </a:r>
            <a:r>
              <a:rPr lang="en-CA" sz="800" b="0" dirty="0">
                <a:solidFill>
                  <a:srgbClr val="000000"/>
                </a:solidFill>
                <a:latin typeface="Courier New" panose="02070309020205020404" pitchFamily="49" charset="0"/>
              </a:rPr>
              <a:t>;</a:t>
            </a:r>
          </a:p>
          <a:p>
            <a:pPr>
              <a:lnSpc>
                <a:spcPct val="100000"/>
              </a:lnSpc>
              <a:spcBef>
                <a:spcPts val="0"/>
              </a:spcBef>
              <a:spcAft>
                <a:spcPts val="0"/>
              </a:spcAft>
            </a:pP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if</a:t>
            </a:r>
            <a:r>
              <a:rPr lang="en-US" sz="800" b="0" dirty="0">
                <a:solidFill>
                  <a:srgbClr val="000000"/>
                </a:solidFill>
                <a:latin typeface="Courier New" panose="02070309020205020404" pitchFamily="49" charset="0"/>
              </a:rPr>
              <a:t> not missing(Deactdt) </a:t>
            </a:r>
            <a:r>
              <a:rPr lang="en-US" sz="800" b="0" dirty="0">
                <a:solidFill>
                  <a:srgbClr val="0000FF"/>
                </a:solidFill>
                <a:latin typeface="Courier New" panose="02070309020205020404" pitchFamily="49" charset="0"/>
              </a:rPr>
              <a:t>then</a:t>
            </a:r>
            <a:r>
              <a:rPr lang="en-US" sz="800" b="0" dirty="0">
                <a:solidFill>
                  <a:srgbClr val="000000"/>
                </a:solidFill>
                <a:latin typeface="Courier New" panose="02070309020205020404" pitchFamily="49" charset="0"/>
              </a:rPr>
              <a:t> </a:t>
            </a:r>
            <a:r>
              <a:rPr lang="en-US" sz="800" b="0" dirty="0" err="1">
                <a:solidFill>
                  <a:srgbClr val="000000"/>
                </a:solidFill>
                <a:latin typeface="Courier New" panose="02070309020205020404" pitchFamily="49" charset="0"/>
              </a:rPr>
              <a:t>Tenure_Mon</a:t>
            </a:r>
            <a:r>
              <a:rPr lang="en-US" sz="800" b="0" dirty="0">
                <a:solidFill>
                  <a:srgbClr val="000000"/>
                </a:solidFill>
                <a:latin typeface="Courier New" panose="02070309020205020404" pitchFamily="49" charset="0"/>
              </a:rPr>
              <a:t> = </a:t>
            </a:r>
            <a:r>
              <a:rPr lang="en-US" sz="800" b="0" dirty="0" err="1">
                <a:solidFill>
                  <a:srgbClr val="000000"/>
                </a:solidFill>
                <a:latin typeface="Courier New" panose="02070309020205020404" pitchFamily="49" charset="0"/>
              </a:rPr>
              <a:t>intck</a:t>
            </a:r>
            <a:r>
              <a:rPr lang="en-US" sz="800" b="0" dirty="0">
                <a:solidFill>
                  <a:srgbClr val="000000"/>
                </a:solidFill>
                <a:latin typeface="Courier New" panose="02070309020205020404" pitchFamily="49" charset="0"/>
              </a:rPr>
              <a:t>(</a:t>
            </a:r>
            <a:r>
              <a:rPr lang="en-US" sz="800" b="0" dirty="0">
                <a:solidFill>
                  <a:srgbClr val="800080"/>
                </a:solidFill>
                <a:latin typeface="Courier New" panose="02070309020205020404" pitchFamily="49" charset="0"/>
              </a:rPr>
              <a:t>'month'</a:t>
            </a:r>
            <a:r>
              <a:rPr lang="en-US" sz="800" b="0" dirty="0">
                <a:solidFill>
                  <a:srgbClr val="000000"/>
                </a:solidFill>
                <a:latin typeface="Courier New" panose="02070309020205020404" pitchFamily="49" charset="0"/>
              </a:rPr>
              <a:t>,</a:t>
            </a:r>
            <a:r>
              <a:rPr lang="en-US" sz="800" b="0" dirty="0" err="1">
                <a:solidFill>
                  <a:srgbClr val="000000"/>
                </a:solidFill>
                <a:latin typeface="Courier New" panose="02070309020205020404" pitchFamily="49" charset="0"/>
              </a:rPr>
              <a:t>Actdt,Deactdt</a:t>
            </a:r>
            <a:r>
              <a:rPr lang="en-US" sz="800" b="0" dirty="0">
                <a:solidFill>
                  <a:srgbClr val="000000"/>
                </a:solidFill>
                <a:latin typeface="Courier New" panose="02070309020205020404" pitchFamily="49" charset="0"/>
              </a:rPr>
              <a:t>);</a:t>
            </a:r>
          </a:p>
          <a:p>
            <a:pPr>
              <a:lnSpc>
                <a:spcPct val="100000"/>
              </a:lnSpc>
              <a:spcBef>
                <a:spcPts val="0"/>
              </a:spcBef>
              <a:spcAft>
                <a:spcPts val="0"/>
              </a:spcAft>
            </a:pP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else</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if</a:t>
            </a:r>
            <a:r>
              <a:rPr lang="en-US" sz="800" b="0" dirty="0">
                <a:solidFill>
                  <a:srgbClr val="000000"/>
                </a:solidFill>
                <a:latin typeface="Courier New" panose="02070309020205020404" pitchFamily="49" charset="0"/>
              </a:rPr>
              <a:t> not missing(Actdt) and missing(Deactdt) </a:t>
            </a:r>
            <a:r>
              <a:rPr lang="en-US" sz="800" b="0" dirty="0">
                <a:solidFill>
                  <a:srgbClr val="0000FF"/>
                </a:solidFill>
                <a:latin typeface="Courier New" panose="02070309020205020404" pitchFamily="49" charset="0"/>
              </a:rPr>
              <a:t>then</a:t>
            </a:r>
            <a:r>
              <a:rPr lang="en-US" sz="800" b="0" dirty="0">
                <a:solidFill>
                  <a:srgbClr val="000000"/>
                </a:solidFill>
                <a:latin typeface="Courier New" panose="02070309020205020404" pitchFamily="49" charset="0"/>
              </a:rPr>
              <a:t> </a:t>
            </a:r>
          </a:p>
          <a:p>
            <a:pPr>
              <a:lnSpc>
                <a:spcPct val="100000"/>
              </a:lnSpc>
              <a:spcBef>
                <a:spcPts val="0"/>
              </a:spcBef>
              <a:spcAft>
                <a:spcPts val="0"/>
              </a:spcAft>
            </a:pPr>
            <a:r>
              <a:rPr lang="en-CA" sz="800" b="0" dirty="0">
                <a:solidFill>
                  <a:srgbClr val="000000"/>
                </a:solidFill>
                <a:latin typeface="Courier New" panose="02070309020205020404" pitchFamily="49" charset="0"/>
              </a:rPr>
              <a:t>		</a:t>
            </a:r>
            <a:r>
              <a:rPr lang="en-CA" sz="800" b="0" dirty="0" err="1">
                <a:solidFill>
                  <a:srgbClr val="000000"/>
                </a:solidFill>
                <a:latin typeface="Courier New" panose="02070309020205020404" pitchFamily="49" charset="0"/>
              </a:rPr>
              <a:t>Tenure_Mon</a:t>
            </a:r>
            <a:r>
              <a:rPr lang="en-CA" sz="800" b="0" dirty="0">
                <a:solidFill>
                  <a:srgbClr val="000000"/>
                </a:solidFill>
                <a:latin typeface="Courier New" panose="02070309020205020404" pitchFamily="49" charset="0"/>
              </a:rPr>
              <a:t> = </a:t>
            </a:r>
            <a:r>
              <a:rPr lang="en-CA" sz="800" b="0" dirty="0" err="1">
                <a:solidFill>
                  <a:srgbClr val="000000"/>
                </a:solidFill>
                <a:latin typeface="Courier New" panose="02070309020205020404" pitchFamily="49" charset="0"/>
              </a:rPr>
              <a:t>intck</a:t>
            </a:r>
            <a:r>
              <a:rPr lang="en-CA" sz="800" b="0" dirty="0">
                <a:solidFill>
                  <a:srgbClr val="000000"/>
                </a:solidFill>
                <a:latin typeface="Courier New" panose="02070309020205020404" pitchFamily="49" charset="0"/>
              </a:rPr>
              <a:t>(</a:t>
            </a:r>
            <a:r>
              <a:rPr lang="en-CA" sz="800" b="0" dirty="0">
                <a:solidFill>
                  <a:srgbClr val="800080"/>
                </a:solidFill>
                <a:latin typeface="Courier New" panose="02070309020205020404" pitchFamily="49" charset="0"/>
              </a:rPr>
              <a:t>'month'</a:t>
            </a:r>
            <a:r>
              <a:rPr lang="en-CA" sz="800" b="0" dirty="0">
                <a:solidFill>
                  <a:srgbClr val="000000"/>
                </a:solidFill>
                <a:latin typeface="Courier New" panose="02070309020205020404" pitchFamily="49" charset="0"/>
              </a:rPr>
              <a:t>,Actdt,</a:t>
            </a:r>
            <a:r>
              <a:rPr lang="en-CA" sz="800" b="1" dirty="0">
                <a:solidFill>
                  <a:srgbClr val="008080"/>
                </a:solidFill>
                <a:latin typeface="Courier New" panose="02070309020205020404" pitchFamily="49" charset="0"/>
              </a:rPr>
              <a:t>'21Jan2001'd</a:t>
            </a:r>
            <a:r>
              <a:rPr lang="en-CA" sz="800" b="0" dirty="0">
                <a:solidFill>
                  <a:srgbClr val="000000"/>
                </a:solidFill>
                <a:latin typeface="Courier New" panose="02070309020205020404" pitchFamily="49" charset="0"/>
              </a:rPr>
              <a:t>); </a:t>
            </a:r>
          </a:p>
          <a:p>
            <a:pPr>
              <a:lnSpc>
                <a:spcPct val="100000"/>
              </a:lnSpc>
              <a:spcBef>
                <a:spcPts val="0"/>
              </a:spcBef>
              <a:spcAft>
                <a:spcPts val="0"/>
              </a:spcAft>
            </a:pPr>
            <a:r>
              <a:rPr lang="en-CA" sz="800" b="1" dirty="0">
                <a:solidFill>
                  <a:srgbClr val="000080"/>
                </a:solidFill>
                <a:latin typeface="Courier New" panose="02070309020205020404" pitchFamily="49" charset="0"/>
              </a:rPr>
              <a:t>Run</a:t>
            </a:r>
            <a:r>
              <a:rPr lang="en-CA" sz="800" b="0" dirty="0">
                <a:solidFill>
                  <a:srgbClr val="000000"/>
                </a:solidFill>
                <a:latin typeface="Courier New" panose="02070309020205020404" pitchFamily="49" charset="0"/>
              </a:rPr>
              <a:t>;</a:t>
            </a:r>
          </a:p>
          <a:p>
            <a:pPr marL="0" indent="0">
              <a:lnSpc>
                <a:spcPct val="100000"/>
              </a:lnSpc>
              <a:spcBef>
                <a:spcPts val="0"/>
              </a:spcBef>
              <a:spcAft>
                <a:spcPts val="0"/>
              </a:spcAft>
              <a:buNone/>
            </a:pPr>
            <a:endParaRPr lang="en-CA" sz="800" b="0" dirty="0">
              <a:solidFill>
                <a:srgbClr val="000000"/>
              </a:solidFill>
              <a:latin typeface="Courier New" panose="02070309020205020404" pitchFamily="49" charset="0"/>
            </a:endParaRPr>
          </a:p>
          <a:p>
            <a:pPr>
              <a:lnSpc>
                <a:spcPct val="100000"/>
              </a:lnSpc>
              <a:spcBef>
                <a:spcPts val="0"/>
              </a:spcBef>
              <a:spcAft>
                <a:spcPts val="0"/>
              </a:spcAft>
            </a:pPr>
            <a:r>
              <a:rPr lang="en-US" sz="800" b="1" dirty="0">
                <a:solidFill>
                  <a:srgbClr val="000080"/>
                </a:solidFill>
                <a:latin typeface="Courier New" panose="02070309020205020404" pitchFamily="49" charset="0"/>
              </a:rPr>
              <a:t>Proc</a:t>
            </a:r>
            <a:r>
              <a:rPr lang="en-US" sz="800" b="0" dirty="0">
                <a:solidFill>
                  <a:srgbClr val="000000"/>
                </a:solidFill>
                <a:latin typeface="Courier New" panose="02070309020205020404" pitchFamily="49" charset="0"/>
              </a:rPr>
              <a:t> </a:t>
            </a:r>
            <a:r>
              <a:rPr lang="en-US" sz="800" b="1" dirty="0">
                <a:solidFill>
                  <a:srgbClr val="000080"/>
                </a:solidFill>
                <a:latin typeface="Courier New" panose="02070309020205020404" pitchFamily="49" charset="0"/>
              </a:rPr>
              <a:t>Print</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data</a:t>
            </a:r>
            <a:r>
              <a:rPr lang="en-US" sz="800" b="0" dirty="0">
                <a:solidFill>
                  <a:srgbClr val="000000"/>
                </a:solidFill>
                <a:latin typeface="Courier New" panose="02070309020205020404" pitchFamily="49" charset="0"/>
              </a:rPr>
              <a:t>=</a:t>
            </a:r>
            <a:r>
              <a:rPr lang="en-US" sz="800" b="0" dirty="0" err="1">
                <a:solidFill>
                  <a:srgbClr val="000000"/>
                </a:solidFill>
                <a:latin typeface="Courier New" panose="02070309020205020404" pitchFamily="49" charset="0"/>
              </a:rPr>
              <a:t>Tenure_Month</a:t>
            </a:r>
            <a:r>
              <a:rPr lang="en-US" sz="800" b="0" dirty="0">
                <a:solidFill>
                  <a:srgbClr val="000000"/>
                </a:solidFill>
                <a:latin typeface="Courier New" panose="02070309020205020404" pitchFamily="49" charset="0"/>
              </a:rPr>
              <a:t>(</a:t>
            </a:r>
            <a:r>
              <a:rPr lang="en-US" sz="800" b="0" dirty="0" err="1">
                <a:solidFill>
                  <a:srgbClr val="0000FF"/>
                </a:solidFill>
                <a:latin typeface="Courier New" panose="02070309020205020404" pitchFamily="49" charset="0"/>
              </a:rPr>
              <a:t>obs</a:t>
            </a:r>
            <a:r>
              <a:rPr lang="en-US" sz="800" b="0" dirty="0">
                <a:solidFill>
                  <a:srgbClr val="000000"/>
                </a:solidFill>
                <a:latin typeface="Courier New" panose="02070309020205020404" pitchFamily="49" charset="0"/>
              </a:rPr>
              <a:t>=</a:t>
            </a:r>
            <a:r>
              <a:rPr lang="en-US" sz="800" b="1" dirty="0">
                <a:solidFill>
                  <a:srgbClr val="008080"/>
                </a:solidFill>
                <a:latin typeface="Courier New" panose="02070309020205020404" pitchFamily="49" charset="0"/>
              </a:rPr>
              <a:t>10</a:t>
            </a:r>
            <a:r>
              <a:rPr lang="en-US" sz="800" b="0" dirty="0">
                <a:solidFill>
                  <a:srgbClr val="000000"/>
                </a:solidFill>
                <a:latin typeface="Courier New" panose="02070309020205020404" pitchFamily="49" charset="0"/>
              </a:rPr>
              <a:t>);</a:t>
            </a:r>
            <a:r>
              <a:rPr lang="en-CA" sz="800" b="1" dirty="0">
                <a:solidFill>
                  <a:srgbClr val="000080"/>
                </a:solidFill>
                <a:latin typeface="Courier New" panose="02070309020205020404" pitchFamily="49" charset="0"/>
              </a:rPr>
              <a:t>Run</a:t>
            </a:r>
            <a:r>
              <a:rPr lang="en-CA" sz="800" b="0" dirty="0">
                <a:solidFill>
                  <a:srgbClr val="000000"/>
                </a:solidFill>
                <a:latin typeface="Courier New" panose="02070309020205020404" pitchFamily="49" charset="0"/>
              </a:rPr>
              <a:t>;</a:t>
            </a:r>
          </a:p>
          <a:p>
            <a:pPr marL="0" indent="0">
              <a:lnSpc>
                <a:spcPct val="100000"/>
              </a:lnSpc>
              <a:spcBef>
                <a:spcPts val="0"/>
              </a:spcBef>
              <a:spcAft>
                <a:spcPts val="0"/>
              </a:spcAft>
              <a:buNone/>
            </a:pPr>
            <a:endParaRPr lang="en-CA" sz="800" b="0" dirty="0">
              <a:solidFill>
                <a:srgbClr val="000000"/>
              </a:solidFill>
              <a:latin typeface="Courier New" panose="02070309020205020404" pitchFamily="49" charset="0"/>
            </a:endParaRPr>
          </a:p>
          <a:p>
            <a:pPr>
              <a:lnSpc>
                <a:spcPct val="100000"/>
              </a:lnSpc>
              <a:spcBef>
                <a:spcPts val="0"/>
              </a:spcBef>
              <a:spcAft>
                <a:spcPts val="0"/>
              </a:spcAft>
            </a:pPr>
            <a:r>
              <a:rPr lang="en-CA" sz="800" b="1" dirty="0">
                <a:solidFill>
                  <a:srgbClr val="000080"/>
                </a:solidFill>
                <a:latin typeface="Courier New" panose="02070309020205020404" pitchFamily="49" charset="0"/>
              </a:rPr>
              <a:t>Proc</a:t>
            </a:r>
            <a:r>
              <a:rPr lang="en-CA" sz="800" b="0" dirty="0">
                <a:solidFill>
                  <a:srgbClr val="000000"/>
                </a:solidFill>
                <a:latin typeface="Courier New" panose="02070309020205020404" pitchFamily="49" charset="0"/>
              </a:rPr>
              <a:t> </a:t>
            </a:r>
            <a:r>
              <a:rPr lang="en-CA" sz="800" b="1" dirty="0">
                <a:solidFill>
                  <a:srgbClr val="000080"/>
                </a:solidFill>
                <a:latin typeface="Courier New" panose="02070309020205020404" pitchFamily="49" charset="0"/>
              </a:rPr>
              <a:t>Freq</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data</a:t>
            </a:r>
            <a:r>
              <a:rPr lang="en-CA" sz="800" b="0" dirty="0">
                <a:solidFill>
                  <a:srgbClr val="000000"/>
                </a:solidFill>
                <a:latin typeface="Courier New" panose="02070309020205020404" pitchFamily="49" charset="0"/>
              </a:rPr>
              <a:t>=</a:t>
            </a:r>
            <a:r>
              <a:rPr lang="en-CA" sz="800" b="0" dirty="0" err="1">
                <a:solidFill>
                  <a:srgbClr val="000000"/>
                </a:solidFill>
                <a:latin typeface="Courier New" panose="02070309020205020404" pitchFamily="49" charset="0"/>
              </a:rPr>
              <a:t>Tenure_Month</a:t>
            </a:r>
            <a:r>
              <a:rPr lang="en-CA" sz="800" b="0" dirty="0">
                <a:solidFill>
                  <a:srgbClr val="000000"/>
                </a:solidFill>
                <a:latin typeface="Courier New" panose="02070309020205020404" pitchFamily="49" charset="0"/>
              </a:rPr>
              <a:t>;</a:t>
            </a:r>
          </a:p>
          <a:p>
            <a:pPr>
              <a:lnSpc>
                <a:spcPct val="100000"/>
              </a:lnSpc>
              <a:spcBef>
                <a:spcPts val="0"/>
              </a:spcBef>
              <a:spcAft>
                <a:spcPts val="0"/>
              </a:spcAft>
            </a:pP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tables</a:t>
            </a:r>
            <a:r>
              <a:rPr lang="en-US" sz="800" b="0" dirty="0">
                <a:solidFill>
                  <a:srgbClr val="000000"/>
                </a:solidFill>
                <a:latin typeface="Courier New" panose="02070309020205020404" pitchFamily="49" charset="0"/>
              </a:rPr>
              <a:t> Deactdt / </a:t>
            </a:r>
            <a:r>
              <a:rPr lang="en-US" sz="800" b="0" dirty="0">
                <a:solidFill>
                  <a:srgbClr val="0000FF"/>
                </a:solidFill>
                <a:latin typeface="Courier New" panose="02070309020205020404" pitchFamily="49" charset="0"/>
              </a:rPr>
              <a:t>out</a:t>
            </a:r>
            <a:r>
              <a:rPr lang="en-US" sz="800" b="0" dirty="0">
                <a:solidFill>
                  <a:srgbClr val="000000"/>
                </a:solidFill>
                <a:latin typeface="Courier New" panose="02070309020205020404" pitchFamily="49" charset="0"/>
              </a:rPr>
              <a:t>=</a:t>
            </a:r>
            <a:r>
              <a:rPr lang="en-US" sz="800" b="0" dirty="0" err="1">
                <a:solidFill>
                  <a:srgbClr val="000000"/>
                </a:solidFill>
                <a:latin typeface="Courier New" panose="02070309020205020404" pitchFamily="49" charset="0"/>
              </a:rPr>
              <a:t>Deact_MonthCounts</a:t>
            </a:r>
            <a:r>
              <a:rPr lang="en-US" sz="800" b="0" dirty="0">
                <a:solidFill>
                  <a:srgbClr val="000000"/>
                </a:solidFill>
                <a:latin typeface="Courier New" panose="02070309020205020404" pitchFamily="49" charset="0"/>
              </a:rPr>
              <a:t>;</a:t>
            </a:r>
          </a:p>
          <a:p>
            <a:pPr>
              <a:lnSpc>
                <a:spcPct val="100000"/>
              </a:lnSpc>
              <a:spcBef>
                <a:spcPts val="0"/>
              </a:spcBef>
              <a:spcAft>
                <a:spcPts val="0"/>
              </a:spcAft>
            </a:pP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format</a:t>
            </a:r>
            <a:r>
              <a:rPr lang="en-CA" sz="800" b="0" dirty="0">
                <a:solidFill>
                  <a:srgbClr val="000000"/>
                </a:solidFill>
                <a:latin typeface="Courier New" panose="02070309020205020404" pitchFamily="49" charset="0"/>
              </a:rPr>
              <a:t> Deactdt </a:t>
            </a:r>
            <a:r>
              <a:rPr lang="en-CA" sz="800" b="0" dirty="0">
                <a:solidFill>
                  <a:srgbClr val="008080"/>
                </a:solidFill>
                <a:latin typeface="Courier New" panose="02070309020205020404" pitchFamily="49" charset="0"/>
              </a:rPr>
              <a:t>monyy7.</a:t>
            </a:r>
            <a:r>
              <a:rPr lang="en-CA" sz="800" b="0" dirty="0">
                <a:solidFill>
                  <a:srgbClr val="000000"/>
                </a:solidFill>
                <a:latin typeface="Courier New" panose="02070309020205020404" pitchFamily="49" charset="0"/>
              </a:rPr>
              <a:t>;</a:t>
            </a:r>
          </a:p>
          <a:p>
            <a:pPr>
              <a:lnSpc>
                <a:spcPct val="100000"/>
              </a:lnSpc>
              <a:spcBef>
                <a:spcPts val="0"/>
              </a:spcBef>
              <a:spcAft>
                <a:spcPts val="0"/>
              </a:spcAft>
            </a:pPr>
            <a:r>
              <a:rPr lang="en-CA" sz="800" b="1" dirty="0">
                <a:solidFill>
                  <a:srgbClr val="000080"/>
                </a:solidFill>
                <a:latin typeface="Courier New" panose="02070309020205020404" pitchFamily="49" charset="0"/>
              </a:rPr>
              <a:t>Run</a:t>
            </a:r>
            <a:r>
              <a:rPr lang="en-CA" sz="800" b="0" dirty="0">
                <a:solidFill>
                  <a:srgbClr val="000000"/>
                </a:solidFill>
                <a:latin typeface="Courier New" panose="02070309020205020404" pitchFamily="49" charset="0"/>
              </a:rPr>
              <a:t>;</a:t>
            </a:r>
          </a:p>
          <a:p>
            <a:pPr marL="0" indent="0">
              <a:lnSpc>
                <a:spcPct val="100000"/>
              </a:lnSpc>
              <a:spcBef>
                <a:spcPts val="0"/>
              </a:spcBef>
              <a:spcAft>
                <a:spcPts val="0"/>
              </a:spcAft>
              <a:buNone/>
            </a:pPr>
            <a:endParaRPr lang="en-CA" sz="800" b="0" dirty="0">
              <a:solidFill>
                <a:srgbClr val="000000"/>
              </a:solidFill>
              <a:latin typeface="Courier New" panose="02070309020205020404" pitchFamily="49" charset="0"/>
            </a:endParaRPr>
          </a:p>
          <a:p>
            <a:pPr>
              <a:lnSpc>
                <a:spcPct val="100000"/>
              </a:lnSpc>
              <a:spcBef>
                <a:spcPts val="0"/>
              </a:spcBef>
              <a:spcAft>
                <a:spcPts val="0"/>
              </a:spcAft>
            </a:pPr>
            <a:r>
              <a:rPr lang="en-CA" sz="800" b="1" dirty="0">
                <a:solidFill>
                  <a:srgbClr val="000080"/>
                </a:solidFill>
                <a:latin typeface="Courier New" panose="02070309020205020404" pitchFamily="49" charset="0"/>
              </a:rPr>
              <a:t>Data</a:t>
            </a:r>
            <a:r>
              <a:rPr lang="en-CA" sz="800" b="0" dirty="0">
                <a:solidFill>
                  <a:srgbClr val="000000"/>
                </a:solidFill>
                <a:latin typeface="Courier New" panose="02070309020205020404" pitchFamily="49" charset="0"/>
              </a:rPr>
              <a:t> </a:t>
            </a:r>
            <a:r>
              <a:rPr lang="en-CA" sz="800" b="0" dirty="0" err="1">
                <a:solidFill>
                  <a:srgbClr val="000000"/>
                </a:solidFill>
                <a:latin typeface="Courier New" panose="02070309020205020404" pitchFamily="49" charset="0"/>
              </a:rPr>
              <a:t>Deact_MonthCounts</a:t>
            </a:r>
            <a:r>
              <a:rPr lang="en-CA" sz="800" b="0" dirty="0">
                <a:solidFill>
                  <a:srgbClr val="000000"/>
                </a:solidFill>
                <a:latin typeface="Courier New" panose="02070309020205020404" pitchFamily="49" charset="0"/>
              </a:rPr>
              <a:t>;</a:t>
            </a:r>
          </a:p>
          <a:p>
            <a:pPr>
              <a:lnSpc>
                <a:spcPct val="100000"/>
              </a:lnSpc>
              <a:spcBef>
                <a:spcPts val="0"/>
              </a:spcBef>
              <a:spcAft>
                <a:spcPts val="0"/>
              </a:spcAft>
            </a:pP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set</a:t>
            </a:r>
            <a:r>
              <a:rPr lang="en-CA" sz="800" b="0" dirty="0">
                <a:solidFill>
                  <a:srgbClr val="000000"/>
                </a:solidFill>
                <a:latin typeface="Courier New" panose="02070309020205020404" pitchFamily="49" charset="0"/>
              </a:rPr>
              <a:t> </a:t>
            </a:r>
            <a:r>
              <a:rPr lang="en-CA" sz="800" b="0" dirty="0" err="1">
                <a:solidFill>
                  <a:srgbClr val="000000"/>
                </a:solidFill>
                <a:latin typeface="Courier New" panose="02070309020205020404" pitchFamily="49" charset="0"/>
              </a:rPr>
              <a:t>Deact_MonthCounts</a:t>
            </a:r>
            <a:r>
              <a:rPr lang="en-CA" sz="800" b="0" dirty="0">
                <a:solidFill>
                  <a:srgbClr val="000000"/>
                </a:solidFill>
                <a:latin typeface="Courier New" panose="02070309020205020404" pitchFamily="49" charset="0"/>
              </a:rPr>
              <a:t>;</a:t>
            </a:r>
          </a:p>
          <a:p>
            <a:pPr>
              <a:lnSpc>
                <a:spcPct val="100000"/>
              </a:lnSpc>
              <a:spcBef>
                <a:spcPts val="0"/>
              </a:spcBef>
              <a:spcAft>
                <a:spcPts val="0"/>
              </a:spcAft>
            </a:pP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if</a:t>
            </a:r>
            <a:r>
              <a:rPr lang="en-CA" sz="800" b="0" dirty="0">
                <a:solidFill>
                  <a:srgbClr val="000000"/>
                </a:solidFill>
                <a:latin typeface="Courier New" panose="02070309020205020404" pitchFamily="49" charset="0"/>
              </a:rPr>
              <a:t> _n_ ne </a:t>
            </a:r>
            <a:r>
              <a:rPr lang="en-CA" sz="800" b="1" dirty="0">
                <a:solidFill>
                  <a:srgbClr val="008080"/>
                </a:solidFill>
                <a:latin typeface="Courier New" panose="02070309020205020404" pitchFamily="49" charset="0"/>
              </a:rPr>
              <a:t>1</a:t>
            </a:r>
            <a:r>
              <a:rPr lang="en-CA" sz="800" b="0" dirty="0">
                <a:solidFill>
                  <a:srgbClr val="000000"/>
                </a:solidFill>
                <a:latin typeface="Courier New" panose="02070309020205020404" pitchFamily="49" charset="0"/>
              </a:rPr>
              <a:t>;</a:t>
            </a:r>
          </a:p>
          <a:p>
            <a:pPr>
              <a:lnSpc>
                <a:spcPct val="100000"/>
              </a:lnSpc>
              <a:spcBef>
                <a:spcPts val="0"/>
              </a:spcBef>
              <a:spcAft>
                <a:spcPts val="0"/>
              </a:spcAft>
            </a:pPr>
            <a:r>
              <a:rPr lang="en-CA" sz="800" b="1" dirty="0">
                <a:solidFill>
                  <a:srgbClr val="000080"/>
                </a:solidFill>
                <a:latin typeface="Courier New" panose="02070309020205020404" pitchFamily="49" charset="0"/>
              </a:rPr>
              <a:t>Run</a:t>
            </a:r>
            <a:r>
              <a:rPr lang="en-CA" sz="800" b="0" dirty="0">
                <a:solidFill>
                  <a:srgbClr val="000000"/>
                </a:solidFill>
                <a:latin typeface="Courier New" panose="02070309020205020404" pitchFamily="49" charset="0"/>
              </a:rPr>
              <a:t>;</a:t>
            </a:r>
          </a:p>
          <a:p>
            <a:pPr marL="0" indent="0">
              <a:lnSpc>
                <a:spcPct val="100000"/>
              </a:lnSpc>
              <a:spcBef>
                <a:spcPts val="0"/>
              </a:spcBef>
              <a:spcAft>
                <a:spcPts val="0"/>
              </a:spcAft>
              <a:buNone/>
            </a:pPr>
            <a:endParaRPr lang="en-CA" sz="800" b="0" dirty="0">
              <a:solidFill>
                <a:srgbClr val="000000"/>
              </a:solidFill>
              <a:latin typeface="Courier New" panose="02070309020205020404" pitchFamily="49" charset="0"/>
            </a:endParaRPr>
          </a:p>
          <a:p>
            <a:pPr>
              <a:lnSpc>
                <a:spcPct val="100000"/>
              </a:lnSpc>
              <a:spcBef>
                <a:spcPts val="0"/>
              </a:spcBef>
              <a:spcAft>
                <a:spcPts val="0"/>
              </a:spcAft>
            </a:pPr>
            <a:r>
              <a:rPr lang="en-US" sz="800" b="1" dirty="0">
                <a:solidFill>
                  <a:srgbClr val="000080"/>
                </a:solidFill>
                <a:latin typeface="Courier New" panose="02070309020205020404" pitchFamily="49" charset="0"/>
              </a:rPr>
              <a:t>Proc</a:t>
            </a:r>
            <a:r>
              <a:rPr lang="en-US" sz="800" b="0" dirty="0">
                <a:solidFill>
                  <a:srgbClr val="000000"/>
                </a:solidFill>
                <a:latin typeface="Courier New" panose="02070309020205020404" pitchFamily="49" charset="0"/>
              </a:rPr>
              <a:t> </a:t>
            </a:r>
            <a:r>
              <a:rPr lang="en-US" sz="800" b="1" dirty="0">
                <a:solidFill>
                  <a:srgbClr val="000080"/>
                </a:solidFill>
                <a:latin typeface="Courier New" panose="02070309020205020404" pitchFamily="49" charset="0"/>
              </a:rPr>
              <a:t>Print</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data</a:t>
            </a:r>
            <a:r>
              <a:rPr lang="en-US" sz="800" b="0" dirty="0">
                <a:solidFill>
                  <a:srgbClr val="000000"/>
                </a:solidFill>
                <a:latin typeface="Courier New" panose="02070309020205020404" pitchFamily="49" charset="0"/>
              </a:rPr>
              <a:t>=</a:t>
            </a:r>
            <a:r>
              <a:rPr lang="en-US" sz="800" b="0" dirty="0" err="1">
                <a:solidFill>
                  <a:srgbClr val="000000"/>
                </a:solidFill>
                <a:latin typeface="Courier New" panose="02070309020205020404" pitchFamily="49" charset="0"/>
              </a:rPr>
              <a:t>Deact_MonthCounts</a:t>
            </a:r>
            <a:r>
              <a:rPr lang="en-US" sz="800" b="0" dirty="0">
                <a:solidFill>
                  <a:srgbClr val="000000"/>
                </a:solidFill>
                <a:latin typeface="Courier New" panose="02070309020205020404" pitchFamily="49" charset="0"/>
              </a:rPr>
              <a:t>;</a:t>
            </a:r>
            <a:r>
              <a:rPr lang="en-CA" sz="800" b="1" dirty="0">
                <a:solidFill>
                  <a:srgbClr val="000080"/>
                </a:solidFill>
                <a:latin typeface="Courier New" panose="02070309020205020404" pitchFamily="49" charset="0"/>
              </a:rPr>
              <a:t>Run</a:t>
            </a:r>
            <a:r>
              <a:rPr lang="en-CA" sz="800" b="0" dirty="0">
                <a:solidFill>
                  <a:srgbClr val="000000"/>
                </a:solidFill>
                <a:latin typeface="Courier New" panose="02070309020205020404" pitchFamily="49" charset="0"/>
              </a:rPr>
              <a:t>;</a:t>
            </a:r>
          </a:p>
          <a:p>
            <a:pPr>
              <a:lnSpc>
                <a:spcPct val="100000"/>
              </a:lnSpc>
              <a:spcBef>
                <a:spcPts val="0"/>
              </a:spcBef>
              <a:spcAft>
                <a:spcPts val="0"/>
              </a:spcAft>
            </a:pPr>
            <a:endParaRPr lang="en-CA" sz="800" dirty="0">
              <a:solidFill>
                <a:srgbClr val="000000"/>
              </a:solidFill>
              <a:latin typeface="Courier New" panose="02070309020205020404" pitchFamily="49" charset="0"/>
            </a:endParaRPr>
          </a:p>
          <a:p>
            <a:pPr>
              <a:lnSpc>
                <a:spcPct val="100000"/>
              </a:lnSpc>
              <a:spcBef>
                <a:spcPts val="0"/>
              </a:spcBef>
              <a:spcAft>
                <a:spcPts val="0"/>
              </a:spcAft>
            </a:pPr>
            <a:r>
              <a:rPr lang="en-US" sz="800" b="1" dirty="0">
                <a:solidFill>
                  <a:srgbClr val="000080"/>
                </a:solidFill>
                <a:latin typeface="Courier New" panose="02070309020205020404" pitchFamily="49" charset="0"/>
              </a:rPr>
              <a:t>proc</a:t>
            </a:r>
            <a:r>
              <a:rPr lang="en-US" sz="800" b="0" dirty="0">
                <a:solidFill>
                  <a:srgbClr val="000000"/>
                </a:solidFill>
                <a:latin typeface="Courier New" panose="02070309020205020404" pitchFamily="49" charset="0"/>
              </a:rPr>
              <a:t> </a:t>
            </a:r>
            <a:r>
              <a:rPr lang="en-US" sz="800" b="1" dirty="0" err="1">
                <a:solidFill>
                  <a:srgbClr val="000080"/>
                </a:solidFill>
                <a:latin typeface="Courier New" panose="02070309020205020404" pitchFamily="49" charset="0"/>
              </a:rPr>
              <a:t>sgplot</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data</a:t>
            </a:r>
            <a:r>
              <a:rPr lang="en-US" sz="800" b="0" dirty="0">
                <a:solidFill>
                  <a:srgbClr val="000000"/>
                </a:solidFill>
                <a:latin typeface="Courier New" panose="02070309020205020404" pitchFamily="49" charset="0"/>
              </a:rPr>
              <a:t> = </a:t>
            </a:r>
            <a:r>
              <a:rPr lang="en-US" sz="800" b="0" dirty="0" err="1">
                <a:solidFill>
                  <a:srgbClr val="000000"/>
                </a:solidFill>
                <a:latin typeface="Courier New" panose="02070309020205020404" pitchFamily="49" charset="0"/>
              </a:rPr>
              <a:t>Deact_Monthcounts</a:t>
            </a:r>
            <a:r>
              <a:rPr lang="en-US" sz="800" b="0" dirty="0">
                <a:solidFill>
                  <a:srgbClr val="000000"/>
                </a:solidFill>
                <a:latin typeface="Courier New" panose="02070309020205020404" pitchFamily="49" charset="0"/>
              </a:rPr>
              <a:t>;</a:t>
            </a:r>
          </a:p>
          <a:p>
            <a:pPr>
              <a:lnSpc>
                <a:spcPct val="100000"/>
              </a:lnSpc>
              <a:spcBef>
                <a:spcPts val="0"/>
              </a:spcBef>
              <a:spcAft>
                <a:spcPts val="0"/>
              </a:spcAft>
            </a:pPr>
            <a:r>
              <a:rPr lang="en-CA" sz="800" b="0" dirty="0">
                <a:solidFill>
                  <a:srgbClr val="0000FF"/>
                </a:solidFill>
                <a:latin typeface="Courier New" panose="02070309020205020404" pitchFamily="49" charset="0"/>
              </a:rPr>
              <a:t>series</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x</a:t>
            </a:r>
            <a:r>
              <a:rPr lang="en-CA" sz="800" b="0" dirty="0">
                <a:solidFill>
                  <a:srgbClr val="000000"/>
                </a:solidFill>
                <a:latin typeface="Courier New" panose="02070309020205020404" pitchFamily="49" charset="0"/>
              </a:rPr>
              <a:t> = deactdt </a:t>
            </a:r>
            <a:r>
              <a:rPr lang="en-CA" sz="800" b="0" dirty="0">
                <a:solidFill>
                  <a:srgbClr val="0000FF"/>
                </a:solidFill>
                <a:latin typeface="Courier New" panose="02070309020205020404" pitchFamily="49" charset="0"/>
              </a:rPr>
              <a:t>y</a:t>
            </a:r>
            <a:r>
              <a:rPr lang="en-CA" sz="800" b="0" dirty="0">
                <a:solidFill>
                  <a:srgbClr val="000000"/>
                </a:solidFill>
                <a:latin typeface="Courier New" panose="02070309020205020404" pitchFamily="49" charset="0"/>
              </a:rPr>
              <a:t> = percent /</a:t>
            </a:r>
            <a:r>
              <a:rPr lang="en-CA" sz="800" b="0" dirty="0">
                <a:solidFill>
                  <a:srgbClr val="0000FF"/>
                </a:solidFill>
                <a:latin typeface="Courier New" panose="02070309020205020404" pitchFamily="49" charset="0"/>
              </a:rPr>
              <a:t>markers</a:t>
            </a:r>
            <a:r>
              <a:rPr lang="en-CA" sz="800" b="0" dirty="0">
                <a:solidFill>
                  <a:srgbClr val="000000"/>
                </a:solidFill>
                <a:latin typeface="Courier New" panose="02070309020205020404" pitchFamily="49" charset="0"/>
              </a:rPr>
              <a:t>;</a:t>
            </a:r>
          </a:p>
          <a:p>
            <a:pPr>
              <a:lnSpc>
                <a:spcPct val="100000"/>
              </a:lnSpc>
              <a:spcBef>
                <a:spcPts val="0"/>
              </a:spcBef>
              <a:spcAft>
                <a:spcPts val="0"/>
              </a:spcAft>
            </a:pPr>
            <a:r>
              <a:rPr lang="en-US" sz="800" b="0" dirty="0" err="1">
                <a:solidFill>
                  <a:srgbClr val="0000FF"/>
                </a:solidFill>
                <a:latin typeface="Courier New" panose="02070309020205020404" pitchFamily="49" charset="0"/>
              </a:rPr>
              <a:t>xaxis</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display</a:t>
            </a:r>
            <a:r>
              <a:rPr lang="en-US" sz="800" b="0" dirty="0">
                <a:solidFill>
                  <a:srgbClr val="000000"/>
                </a:solidFill>
                <a:latin typeface="Courier New" panose="02070309020205020404" pitchFamily="49" charset="0"/>
              </a:rPr>
              <a:t>=(</a:t>
            </a:r>
            <a:r>
              <a:rPr lang="en-US" sz="800" b="0" dirty="0" err="1">
                <a:solidFill>
                  <a:srgbClr val="000000"/>
                </a:solidFill>
                <a:latin typeface="Courier New" panose="02070309020205020404" pitchFamily="49" charset="0"/>
              </a:rPr>
              <a:t>nolabel</a:t>
            </a:r>
            <a:r>
              <a:rPr lang="en-US" sz="800" b="0" dirty="0">
                <a:solidFill>
                  <a:srgbClr val="000000"/>
                </a:solidFill>
                <a:latin typeface="Courier New" panose="02070309020205020404" pitchFamily="49" charset="0"/>
              </a:rPr>
              <a:t>) </a:t>
            </a:r>
            <a:r>
              <a:rPr lang="en-US" sz="800" b="0" dirty="0" err="1">
                <a:solidFill>
                  <a:srgbClr val="0000FF"/>
                </a:solidFill>
                <a:latin typeface="Courier New" panose="02070309020205020404" pitchFamily="49" charset="0"/>
              </a:rPr>
              <a:t>valuesformat</a:t>
            </a:r>
            <a:r>
              <a:rPr lang="en-US" sz="800" b="0" dirty="0">
                <a:solidFill>
                  <a:srgbClr val="000000"/>
                </a:solidFill>
                <a:latin typeface="Courier New" panose="02070309020205020404" pitchFamily="49" charset="0"/>
              </a:rPr>
              <a:t> = </a:t>
            </a:r>
            <a:r>
              <a:rPr lang="en-US" sz="800" b="0" dirty="0">
                <a:solidFill>
                  <a:srgbClr val="008080"/>
                </a:solidFill>
                <a:latin typeface="Courier New" panose="02070309020205020404" pitchFamily="49" charset="0"/>
              </a:rPr>
              <a:t>monname3.</a:t>
            </a:r>
            <a:r>
              <a:rPr lang="en-US" sz="800" b="0" dirty="0">
                <a:solidFill>
                  <a:srgbClr val="000000"/>
                </a:solidFill>
                <a:latin typeface="Courier New" panose="02070309020205020404" pitchFamily="49" charset="0"/>
              </a:rPr>
              <a:t>;</a:t>
            </a:r>
          </a:p>
          <a:p>
            <a:pPr>
              <a:lnSpc>
                <a:spcPct val="100000"/>
              </a:lnSpc>
              <a:spcBef>
                <a:spcPts val="0"/>
              </a:spcBef>
              <a:spcAft>
                <a:spcPts val="0"/>
              </a:spcAft>
            </a:pPr>
            <a:r>
              <a:rPr lang="en-CA" sz="800" b="0" dirty="0" err="1">
                <a:solidFill>
                  <a:srgbClr val="0000FF"/>
                </a:solidFill>
                <a:latin typeface="Courier New" panose="02070309020205020404" pitchFamily="49" charset="0"/>
              </a:rPr>
              <a:t>xaxis</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label</a:t>
            </a:r>
            <a:r>
              <a:rPr lang="en-CA" sz="800" b="0" dirty="0">
                <a:solidFill>
                  <a:srgbClr val="000000"/>
                </a:solidFill>
                <a:latin typeface="Courier New" panose="02070309020205020404" pitchFamily="49" charset="0"/>
              </a:rPr>
              <a:t> = </a:t>
            </a:r>
            <a:r>
              <a:rPr lang="en-CA" sz="800" b="0" dirty="0">
                <a:solidFill>
                  <a:srgbClr val="800080"/>
                </a:solidFill>
                <a:latin typeface="Courier New" panose="02070309020205020404" pitchFamily="49" charset="0"/>
              </a:rPr>
              <a:t>'Months'</a:t>
            </a:r>
            <a:r>
              <a:rPr lang="en-CA" sz="800" b="0" dirty="0">
                <a:solidFill>
                  <a:srgbClr val="000000"/>
                </a:solidFill>
                <a:latin typeface="Courier New" panose="02070309020205020404" pitchFamily="49" charset="0"/>
              </a:rPr>
              <a:t>;</a:t>
            </a:r>
          </a:p>
          <a:p>
            <a:pPr>
              <a:lnSpc>
                <a:spcPct val="100000"/>
              </a:lnSpc>
              <a:spcBef>
                <a:spcPts val="0"/>
              </a:spcBef>
              <a:spcAft>
                <a:spcPts val="0"/>
              </a:spcAft>
            </a:pPr>
            <a:r>
              <a:rPr lang="en-US" sz="800" b="0" dirty="0" err="1">
                <a:solidFill>
                  <a:srgbClr val="0000FF"/>
                </a:solidFill>
                <a:latin typeface="Courier New" panose="02070309020205020404" pitchFamily="49" charset="0"/>
              </a:rPr>
              <a:t>yaxis</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label</a:t>
            </a:r>
            <a:r>
              <a:rPr lang="en-US" sz="800" b="0" dirty="0">
                <a:solidFill>
                  <a:srgbClr val="000000"/>
                </a:solidFill>
                <a:latin typeface="Courier New" panose="02070309020205020404" pitchFamily="49" charset="0"/>
              </a:rPr>
              <a:t> =</a:t>
            </a:r>
            <a:r>
              <a:rPr lang="en-US" sz="800" b="0" dirty="0">
                <a:solidFill>
                  <a:srgbClr val="800080"/>
                </a:solidFill>
                <a:latin typeface="Courier New" panose="02070309020205020404" pitchFamily="49" charset="0"/>
              </a:rPr>
              <a:t>'Percent of Accounts Deactivated'</a:t>
            </a:r>
            <a:r>
              <a:rPr lang="en-US" sz="800" b="0" dirty="0">
                <a:solidFill>
                  <a:srgbClr val="000000"/>
                </a:solidFill>
                <a:latin typeface="Courier New" panose="02070309020205020404" pitchFamily="49" charset="0"/>
              </a:rPr>
              <a:t>;</a:t>
            </a:r>
          </a:p>
          <a:p>
            <a:pPr>
              <a:lnSpc>
                <a:spcPct val="100000"/>
              </a:lnSpc>
              <a:spcBef>
                <a:spcPts val="0"/>
              </a:spcBef>
              <a:spcAft>
                <a:spcPts val="0"/>
              </a:spcAft>
            </a:pPr>
            <a:r>
              <a:rPr lang="en-CA" sz="800" b="0" dirty="0">
                <a:solidFill>
                  <a:srgbClr val="0000FF"/>
                </a:solidFill>
                <a:latin typeface="Courier New" panose="02070309020205020404" pitchFamily="49" charset="0"/>
              </a:rPr>
              <a:t>title1</a:t>
            </a:r>
            <a:r>
              <a:rPr lang="en-CA" sz="800" b="0" dirty="0">
                <a:solidFill>
                  <a:srgbClr val="000000"/>
                </a:solidFill>
                <a:latin typeface="Courier New" panose="02070309020205020404" pitchFamily="49" charset="0"/>
              </a:rPr>
              <a:t> </a:t>
            </a:r>
            <a:r>
              <a:rPr lang="en-CA" sz="800" b="0" dirty="0">
                <a:solidFill>
                  <a:srgbClr val="800080"/>
                </a:solidFill>
                <a:latin typeface="Courier New" panose="02070309020205020404" pitchFamily="49" charset="0"/>
              </a:rPr>
              <a:t>'Time Series plot'</a:t>
            </a:r>
            <a:r>
              <a:rPr lang="en-CA" sz="800" b="0" dirty="0">
                <a:solidFill>
                  <a:srgbClr val="000000"/>
                </a:solidFill>
                <a:latin typeface="Courier New" panose="02070309020205020404" pitchFamily="49" charset="0"/>
              </a:rPr>
              <a:t>;</a:t>
            </a:r>
          </a:p>
          <a:p>
            <a:pPr>
              <a:lnSpc>
                <a:spcPct val="100000"/>
              </a:lnSpc>
              <a:spcBef>
                <a:spcPts val="0"/>
              </a:spcBef>
              <a:spcAft>
                <a:spcPts val="0"/>
              </a:spcAft>
            </a:pPr>
            <a:r>
              <a:rPr lang="en-US" sz="800" b="0" dirty="0">
                <a:solidFill>
                  <a:srgbClr val="0000FF"/>
                </a:solidFill>
                <a:latin typeface="Courier New" panose="02070309020205020404" pitchFamily="49" charset="0"/>
              </a:rPr>
              <a:t>title2</a:t>
            </a:r>
            <a:r>
              <a:rPr lang="en-US" sz="800" b="0" dirty="0">
                <a:solidFill>
                  <a:srgbClr val="000000"/>
                </a:solidFill>
                <a:latin typeface="Courier New" panose="02070309020205020404" pitchFamily="49" charset="0"/>
              </a:rPr>
              <a:t> </a:t>
            </a:r>
            <a:r>
              <a:rPr lang="en-US" sz="800" b="0" dirty="0">
                <a:solidFill>
                  <a:srgbClr val="800080"/>
                </a:solidFill>
                <a:latin typeface="Courier New" panose="02070309020205020404" pitchFamily="49" charset="0"/>
              </a:rPr>
              <a:t>'Accounts deactivated from Jan 1999 to Jan 2001’</a:t>
            </a:r>
            <a:r>
              <a:rPr lang="en-US" sz="800" b="0" dirty="0">
                <a:solidFill>
                  <a:srgbClr val="000000"/>
                </a:solidFill>
                <a:latin typeface="Courier New" panose="02070309020205020404" pitchFamily="49" charset="0"/>
              </a:rPr>
              <a:t>;</a:t>
            </a:r>
          </a:p>
          <a:p>
            <a:pPr>
              <a:lnSpc>
                <a:spcPct val="100000"/>
              </a:lnSpc>
              <a:spcBef>
                <a:spcPts val="0"/>
              </a:spcBef>
              <a:spcAft>
                <a:spcPts val="0"/>
              </a:spcAft>
            </a:pPr>
            <a:endParaRPr lang="en-US" sz="800" dirty="0">
              <a:solidFill>
                <a:srgbClr val="000000"/>
              </a:solidFill>
              <a:latin typeface="Courier New" panose="02070309020205020404" pitchFamily="49" charset="0"/>
            </a:endParaRPr>
          </a:p>
          <a:p>
            <a:pPr marL="324000">
              <a:lnSpc>
                <a:spcPct val="100000"/>
              </a:lnSpc>
              <a:spcBef>
                <a:spcPts val="0"/>
              </a:spcBef>
              <a:spcAft>
                <a:spcPts val="0"/>
              </a:spcAft>
            </a:pPr>
            <a:r>
              <a:rPr lang="en-US" sz="800" b="1" dirty="0">
                <a:solidFill>
                  <a:srgbClr val="000080"/>
                </a:solidFill>
                <a:latin typeface="Courier New" panose="02070309020205020404" pitchFamily="49" charset="0"/>
              </a:rPr>
              <a:t>proc</a:t>
            </a:r>
            <a:r>
              <a:rPr lang="en-US" sz="800" b="0" dirty="0">
                <a:solidFill>
                  <a:srgbClr val="000000"/>
                </a:solidFill>
                <a:latin typeface="Courier New" panose="02070309020205020404" pitchFamily="49" charset="0"/>
              </a:rPr>
              <a:t> </a:t>
            </a:r>
            <a:r>
              <a:rPr lang="en-US" sz="800" b="1" dirty="0" err="1">
                <a:solidFill>
                  <a:srgbClr val="000080"/>
                </a:solidFill>
                <a:latin typeface="Courier New" panose="02070309020205020404" pitchFamily="49" charset="0"/>
              </a:rPr>
              <a:t>sgplot</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data</a:t>
            </a:r>
            <a:r>
              <a:rPr lang="en-US" sz="800" b="0" dirty="0">
                <a:solidFill>
                  <a:srgbClr val="000000"/>
                </a:solidFill>
                <a:latin typeface="Courier New" panose="02070309020205020404" pitchFamily="49" charset="0"/>
              </a:rPr>
              <a:t> = Deact_1999 ;</a:t>
            </a:r>
          </a:p>
          <a:p>
            <a:pPr marL="324000">
              <a:lnSpc>
                <a:spcPct val="100000"/>
              </a:lnSpc>
              <a:spcBef>
                <a:spcPts val="0"/>
              </a:spcBef>
              <a:spcAft>
                <a:spcPts val="0"/>
              </a:spcAft>
            </a:pPr>
            <a:r>
              <a:rPr lang="en-CA" sz="800" b="0" dirty="0">
                <a:solidFill>
                  <a:srgbClr val="0000FF"/>
                </a:solidFill>
                <a:latin typeface="Courier New" panose="02070309020205020404" pitchFamily="49" charset="0"/>
              </a:rPr>
              <a:t>series</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x</a:t>
            </a:r>
            <a:r>
              <a:rPr lang="en-CA" sz="800" b="0" dirty="0">
                <a:solidFill>
                  <a:srgbClr val="000000"/>
                </a:solidFill>
                <a:latin typeface="Courier New" panose="02070309020205020404" pitchFamily="49" charset="0"/>
              </a:rPr>
              <a:t>=deactdt </a:t>
            </a:r>
            <a:r>
              <a:rPr lang="en-CA" sz="800" b="0" dirty="0">
                <a:solidFill>
                  <a:srgbClr val="0000FF"/>
                </a:solidFill>
                <a:latin typeface="Courier New" panose="02070309020205020404" pitchFamily="49" charset="0"/>
              </a:rPr>
              <a:t>y</a:t>
            </a:r>
            <a:r>
              <a:rPr lang="en-CA" sz="800" b="0" dirty="0">
                <a:solidFill>
                  <a:srgbClr val="000000"/>
                </a:solidFill>
                <a:latin typeface="Courier New" panose="02070309020205020404" pitchFamily="49" charset="0"/>
              </a:rPr>
              <a:t>=percent / </a:t>
            </a:r>
            <a:r>
              <a:rPr lang="en-CA" sz="800" b="0" dirty="0">
                <a:solidFill>
                  <a:srgbClr val="0000FF"/>
                </a:solidFill>
                <a:latin typeface="Courier New" panose="02070309020205020404" pitchFamily="49" charset="0"/>
              </a:rPr>
              <a:t>markers</a:t>
            </a:r>
            <a:r>
              <a:rPr lang="en-CA" sz="800" b="0" dirty="0">
                <a:solidFill>
                  <a:srgbClr val="000000"/>
                </a:solidFill>
                <a:latin typeface="Courier New" panose="02070309020205020404" pitchFamily="49" charset="0"/>
              </a:rPr>
              <a:t>;</a:t>
            </a:r>
          </a:p>
          <a:p>
            <a:pPr marL="324000">
              <a:lnSpc>
                <a:spcPct val="100000"/>
              </a:lnSpc>
              <a:spcBef>
                <a:spcPts val="0"/>
              </a:spcBef>
              <a:spcAft>
                <a:spcPts val="0"/>
              </a:spcAft>
            </a:pPr>
            <a:r>
              <a:rPr lang="en-US" sz="800" b="0" dirty="0" err="1">
                <a:solidFill>
                  <a:srgbClr val="0000FF"/>
                </a:solidFill>
                <a:latin typeface="Courier New" panose="02070309020205020404" pitchFamily="49" charset="0"/>
              </a:rPr>
              <a:t>xaxis</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display</a:t>
            </a:r>
            <a:r>
              <a:rPr lang="en-US" sz="800" b="0" dirty="0">
                <a:solidFill>
                  <a:srgbClr val="000000"/>
                </a:solidFill>
                <a:latin typeface="Courier New" panose="02070309020205020404" pitchFamily="49" charset="0"/>
              </a:rPr>
              <a:t>=(</a:t>
            </a:r>
            <a:r>
              <a:rPr lang="en-US" sz="800" b="0" dirty="0" err="1">
                <a:solidFill>
                  <a:srgbClr val="000000"/>
                </a:solidFill>
                <a:latin typeface="Courier New" panose="02070309020205020404" pitchFamily="49" charset="0"/>
              </a:rPr>
              <a:t>nolabel</a:t>
            </a:r>
            <a:r>
              <a:rPr lang="en-US" sz="800" b="0" dirty="0">
                <a:solidFill>
                  <a:srgbClr val="000000"/>
                </a:solidFill>
                <a:latin typeface="Courier New" panose="02070309020205020404" pitchFamily="49" charset="0"/>
              </a:rPr>
              <a:t>) </a:t>
            </a:r>
            <a:r>
              <a:rPr lang="en-US" sz="800" b="0" dirty="0" err="1">
                <a:solidFill>
                  <a:srgbClr val="0000FF"/>
                </a:solidFill>
                <a:latin typeface="Courier New" panose="02070309020205020404" pitchFamily="49" charset="0"/>
              </a:rPr>
              <a:t>valuesformat</a:t>
            </a:r>
            <a:r>
              <a:rPr lang="en-US" sz="800" b="0" dirty="0">
                <a:solidFill>
                  <a:srgbClr val="000000"/>
                </a:solidFill>
                <a:latin typeface="Courier New" panose="02070309020205020404" pitchFamily="49" charset="0"/>
              </a:rPr>
              <a:t>=</a:t>
            </a:r>
            <a:r>
              <a:rPr lang="en-US" sz="800" b="0" dirty="0">
                <a:solidFill>
                  <a:srgbClr val="008080"/>
                </a:solidFill>
                <a:latin typeface="Courier New" panose="02070309020205020404" pitchFamily="49" charset="0"/>
              </a:rPr>
              <a:t>monname3.</a:t>
            </a:r>
            <a:r>
              <a:rPr lang="en-US" sz="800" b="0" dirty="0">
                <a:solidFill>
                  <a:srgbClr val="000000"/>
                </a:solidFill>
                <a:latin typeface="Courier New" panose="02070309020205020404" pitchFamily="49" charset="0"/>
              </a:rPr>
              <a:t>;</a:t>
            </a:r>
          </a:p>
          <a:p>
            <a:pPr marL="324000">
              <a:lnSpc>
                <a:spcPct val="100000"/>
              </a:lnSpc>
              <a:spcBef>
                <a:spcPts val="0"/>
              </a:spcBef>
              <a:spcAft>
                <a:spcPts val="0"/>
              </a:spcAft>
            </a:pPr>
            <a:r>
              <a:rPr lang="en-CA" sz="800" b="0" dirty="0" err="1">
                <a:solidFill>
                  <a:srgbClr val="0000FF"/>
                </a:solidFill>
                <a:latin typeface="Courier New" panose="02070309020205020404" pitchFamily="49" charset="0"/>
              </a:rPr>
              <a:t>yaxis</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display</a:t>
            </a:r>
            <a:r>
              <a:rPr lang="en-CA" sz="800" b="0" dirty="0">
                <a:solidFill>
                  <a:srgbClr val="000000"/>
                </a:solidFill>
                <a:latin typeface="Courier New" panose="02070309020205020404" pitchFamily="49" charset="0"/>
              </a:rPr>
              <a:t> =(</a:t>
            </a:r>
            <a:r>
              <a:rPr lang="en-CA" sz="800" b="0" dirty="0" err="1">
                <a:solidFill>
                  <a:srgbClr val="000000"/>
                </a:solidFill>
                <a:latin typeface="Courier New" panose="02070309020205020404" pitchFamily="49" charset="0"/>
              </a:rPr>
              <a:t>nolabel</a:t>
            </a:r>
            <a:r>
              <a:rPr lang="en-CA" sz="800" b="0" dirty="0">
                <a:solidFill>
                  <a:srgbClr val="000000"/>
                </a:solidFill>
                <a:latin typeface="Courier New" panose="02070309020205020404" pitchFamily="49" charset="0"/>
              </a:rPr>
              <a:t>);</a:t>
            </a:r>
          </a:p>
          <a:p>
            <a:pPr marL="324000">
              <a:lnSpc>
                <a:spcPct val="100000"/>
              </a:lnSpc>
              <a:spcBef>
                <a:spcPts val="0"/>
              </a:spcBef>
              <a:spcAft>
                <a:spcPts val="0"/>
              </a:spcAft>
            </a:pPr>
            <a:r>
              <a:rPr lang="en-CA" sz="800" b="0" dirty="0" err="1">
                <a:solidFill>
                  <a:srgbClr val="0000FF"/>
                </a:solidFill>
                <a:latin typeface="Courier New" panose="02070309020205020404" pitchFamily="49" charset="0"/>
              </a:rPr>
              <a:t>yaxis</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label</a:t>
            </a:r>
            <a:r>
              <a:rPr lang="en-CA" sz="800" b="0" dirty="0">
                <a:solidFill>
                  <a:srgbClr val="000000"/>
                </a:solidFill>
                <a:latin typeface="Courier New" panose="02070309020205020404" pitchFamily="49" charset="0"/>
              </a:rPr>
              <a:t> = </a:t>
            </a:r>
            <a:r>
              <a:rPr lang="en-CA" sz="800" b="0" dirty="0">
                <a:solidFill>
                  <a:srgbClr val="800080"/>
                </a:solidFill>
                <a:latin typeface="Courier New" panose="02070309020205020404" pitchFamily="49" charset="0"/>
              </a:rPr>
              <a:t>'Percent'</a:t>
            </a:r>
            <a:r>
              <a:rPr lang="en-CA" sz="800" b="0" dirty="0">
                <a:solidFill>
                  <a:srgbClr val="000000"/>
                </a:solidFill>
                <a:latin typeface="Courier New" panose="02070309020205020404" pitchFamily="49" charset="0"/>
              </a:rPr>
              <a:t>;</a:t>
            </a:r>
          </a:p>
          <a:p>
            <a:pPr marL="324000">
              <a:lnSpc>
                <a:spcPct val="100000"/>
              </a:lnSpc>
              <a:spcBef>
                <a:spcPts val="0"/>
              </a:spcBef>
              <a:spcAft>
                <a:spcPts val="0"/>
              </a:spcAft>
            </a:pPr>
            <a:r>
              <a:rPr lang="en-US" sz="800" b="0" dirty="0">
                <a:solidFill>
                  <a:srgbClr val="0000FF"/>
                </a:solidFill>
                <a:latin typeface="Courier New" panose="02070309020205020404" pitchFamily="49" charset="0"/>
              </a:rPr>
              <a:t>title</a:t>
            </a:r>
            <a:r>
              <a:rPr lang="en-US" sz="800" b="0" dirty="0">
                <a:solidFill>
                  <a:srgbClr val="000000"/>
                </a:solidFill>
                <a:latin typeface="Courier New" panose="02070309020205020404" pitchFamily="49" charset="0"/>
              </a:rPr>
              <a:t> </a:t>
            </a:r>
            <a:r>
              <a:rPr lang="en-US" sz="800" b="0" dirty="0">
                <a:solidFill>
                  <a:srgbClr val="800080"/>
                </a:solidFill>
                <a:latin typeface="Courier New" panose="02070309020205020404" pitchFamily="49" charset="0"/>
              </a:rPr>
              <a:t>'Time Series Plot for 1999'</a:t>
            </a:r>
            <a:r>
              <a:rPr lang="en-US" sz="800" b="0" dirty="0">
                <a:solidFill>
                  <a:srgbClr val="000000"/>
                </a:solidFill>
                <a:latin typeface="Courier New" panose="02070309020205020404" pitchFamily="49" charset="0"/>
              </a:rPr>
              <a:t>;</a:t>
            </a:r>
            <a:r>
              <a:rPr lang="en-CA" sz="800" b="1" dirty="0">
                <a:solidFill>
                  <a:srgbClr val="000080"/>
                </a:solidFill>
                <a:latin typeface="Courier New" panose="02070309020205020404" pitchFamily="49" charset="0"/>
              </a:rPr>
              <a:t>run</a:t>
            </a:r>
            <a:r>
              <a:rPr lang="en-CA" sz="800" b="0" dirty="0">
                <a:solidFill>
                  <a:srgbClr val="000000"/>
                </a:solidFill>
                <a:latin typeface="Courier New" panose="02070309020205020404" pitchFamily="49" charset="0"/>
              </a:rPr>
              <a:t>;</a:t>
            </a:r>
          </a:p>
          <a:p>
            <a:pPr marL="324000">
              <a:lnSpc>
                <a:spcPct val="100000"/>
              </a:lnSpc>
              <a:spcBef>
                <a:spcPts val="0"/>
              </a:spcBef>
              <a:spcAft>
                <a:spcPts val="0"/>
              </a:spcAft>
            </a:pPr>
            <a:endParaRPr lang="en-CA" sz="800" b="0" dirty="0">
              <a:solidFill>
                <a:srgbClr val="000000"/>
              </a:solidFill>
              <a:latin typeface="Courier New" panose="02070309020205020404" pitchFamily="49" charset="0"/>
            </a:endParaRPr>
          </a:p>
          <a:p>
            <a:pPr marL="324000">
              <a:lnSpc>
                <a:spcPct val="100000"/>
              </a:lnSpc>
              <a:spcBef>
                <a:spcPts val="0"/>
              </a:spcBef>
              <a:spcAft>
                <a:spcPts val="0"/>
              </a:spcAft>
            </a:pPr>
            <a:r>
              <a:rPr lang="en-US" sz="800" b="1" dirty="0">
                <a:solidFill>
                  <a:srgbClr val="000080"/>
                </a:solidFill>
                <a:latin typeface="Courier New" panose="02070309020205020404" pitchFamily="49" charset="0"/>
              </a:rPr>
              <a:t>proc</a:t>
            </a:r>
            <a:r>
              <a:rPr lang="en-US" sz="800" b="0" dirty="0">
                <a:solidFill>
                  <a:srgbClr val="000000"/>
                </a:solidFill>
                <a:latin typeface="Courier New" panose="02070309020205020404" pitchFamily="49" charset="0"/>
              </a:rPr>
              <a:t> </a:t>
            </a:r>
            <a:r>
              <a:rPr lang="en-US" sz="800" b="1" dirty="0" err="1">
                <a:solidFill>
                  <a:srgbClr val="000080"/>
                </a:solidFill>
                <a:latin typeface="Courier New" panose="02070309020205020404" pitchFamily="49" charset="0"/>
              </a:rPr>
              <a:t>sgplot</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data</a:t>
            </a:r>
            <a:r>
              <a:rPr lang="en-US" sz="800" b="0" dirty="0">
                <a:solidFill>
                  <a:srgbClr val="000000"/>
                </a:solidFill>
                <a:latin typeface="Courier New" panose="02070309020205020404" pitchFamily="49" charset="0"/>
              </a:rPr>
              <a:t> = Deact_2000;</a:t>
            </a:r>
          </a:p>
          <a:p>
            <a:pPr marL="324000">
              <a:lnSpc>
                <a:spcPct val="100000"/>
              </a:lnSpc>
              <a:spcBef>
                <a:spcPts val="0"/>
              </a:spcBef>
              <a:spcAft>
                <a:spcPts val="0"/>
              </a:spcAft>
            </a:pPr>
            <a:r>
              <a:rPr lang="en-CA" sz="800" b="0" dirty="0">
                <a:solidFill>
                  <a:srgbClr val="0000FF"/>
                </a:solidFill>
                <a:latin typeface="Courier New" panose="02070309020205020404" pitchFamily="49" charset="0"/>
              </a:rPr>
              <a:t>series</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x</a:t>
            </a:r>
            <a:r>
              <a:rPr lang="en-CA" sz="800" b="0" dirty="0">
                <a:solidFill>
                  <a:srgbClr val="000000"/>
                </a:solidFill>
                <a:latin typeface="Courier New" panose="02070309020205020404" pitchFamily="49" charset="0"/>
              </a:rPr>
              <a:t>=deactdt </a:t>
            </a:r>
            <a:r>
              <a:rPr lang="en-CA" sz="800" b="0" dirty="0">
                <a:solidFill>
                  <a:srgbClr val="0000FF"/>
                </a:solidFill>
                <a:latin typeface="Courier New" panose="02070309020205020404" pitchFamily="49" charset="0"/>
              </a:rPr>
              <a:t>y</a:t>
            </a:r>
            <a:r>
              <a:rPr lang="en-CA" sz="800" b="0" dirty="0">
                <a:solidFill>
                  <a:srgbClr val="000000"/>
                </a:solidFill>
                <a:latin typeface="Courier New" panose="02070309020205020404" pitchFamily="49" charset="0"/>
              </a:rPr>
              <a:t> = percent / </a:t>
            </a:r>
            <a:r>
              <a:rPr lang="en-CA" sz="800" b="0" dirty="0">
                <a:solidFill>
                  <a:srgbClr val="0000FF"/>
                </a:solidFill>
                <a:latin typeface="Courier New" panose="02070309020205020404" pitchFamily="49" charset="0"/>
              </a:rPr>
              <a:t>markers</a:t>
            </a:r>
            <a:r>
              <a:rPr lang="en-CA" sz="800" b="0" dirty="0">
                <a:solidFill>
                  <a:srgbClr val="000000"/>
                </a:solidFill>
                <a:latin typeface="Courier New" panose="02070309020205020404" pitchFamily="49" charset="0"/>
              </a:rPr>
              <a:t>;</a:t>
            </a:r>
          </a:p>
          <a:p>
            <a:pPr marL="324000">
              <a:lnSpc>
                <a:spcPct val="100000"/>
              </a:lnSpc>
              <a:spcBef>
                <a:spcPts val="0"/>
              </a:spcBef>
              <a:spcAft>
                <a:spcPts val="0"/>
              </a:spcAft>
            </a:pPr>
            <a:r>
              <a:rPr lang="en-US" sz="800" b="0" dirty="0" err="1">
                <a:solidFill>
                  <a:srgbClr val="0000FF"/>
                </a:solidFill>
                <a:latin typeface="Courier New" panose="02070309020205020404" pitchFamily="49" charset="0"/>
              </a:rPr>
              <a:t>xaxis</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display</a:t>
            </a:r>
            <a:r>
              <a:rPr lang="en-US" sz="800" b="0" dirty="0">
                <a:solidFill>
                  <a:srgbClr val="000000"/>
                </a:solidFill>
                <a:latin typeface="Courier New" panose="02070309020205020404" pitchFamily="49" charset="0"/>
              </a:rPr>
              <a:t> =(</a:t>
            </a:r>
            <a:r>
              <a:rPr lang="en-US" sz="800" b="0" dirty="0" err="1">
                <a:solidFill>
                  <a:srgbClr val="000000"/>
                </a:solidFill>
                <a:latin typeface="Courier New" panose="02070309020205020404" pitchFamily="49" charset="0"/>
              </a:rPr>
              <a:t>nolabel</a:t>
            </a:r>
            <a:r>
              <a:rPr lang="en-US" sz="800" b="0" dirty="0">
                <a:solidFill>
                  <a:srgbClr val="000000"/>
                </a:solidFill>
                <a:latin typeface="Courier New" panose="02070309020205020404" pitchFamily="49" charset="0"/>
              </a:rPr>
              <a:t>) </a:t>
            </a:r>
            <a:r>
              <a:rPr lang="en-US" sz="800" b="0" dirty="0" err="1">
                <a:solidFill>
                  <a:srgbClr val="0000FF"/>
                </a:solidFill>
                <a:latin typeface="Courier New" panose="02070309020205020404" pitchFamily="49" charset="0"/>
              </a:rPr>
              <a:t>valuesformat</a:t>
            </a:r>
            <a:r>
              <a:rPr lang="en-US" sz="800" b="0" dirty="0">
                <a:solidFill>
                  <a:srgbClr val="000000"/>
                </a:solidFill>
                <a:latin typeface="Courier New" panose="02070309020205020404" pitchFamily="49" charset="0"/>
              </a:rPr>
              <a:t> = </a:t>
            </a:r>
            <a:r>
              <a:rPr lang="en-US" sz="800" b="0" dirty="0">
                <a:solidFill>
                  <a:srgbClr val="008080"/>
                </a:solidFill>
                <a:latin typeface="Courier New" panose="02070309020205020404" pitchFamily="49" charset="0"/>
              </a:rPr>
              <a:t>monname3.</a:t>
            </a:r>
            <a:r>
              <a:rPr lang="en-US" sz="800" b="0" dirty="0">
                <a:solidFill>
                  <a:srgbClr val="000000"/>
                </a:solidFill>
                <a:latin typeface="Courier New" panose="02070309020205020404" pitchFamily="49" charset="0"/>
              </a:rPr>
              <a:t>;</a:t>
            </a:r>
          </a:p>
          <a:p>
            <a:pPr marL="324000">
              <a:lnSpc>
                <a:spcPct val="100000"/>
              </a:lnSpc>
              <a:spcBef>
                <a:spcPts val="0"/>
              </a:spcBef>
              <a:spcAft>
                <a:spcPts val="0"/>
              </a:spcAft>
            </a:pPr>
            <a:r>
              <a:rPr lang="en-CA" sz="800" b="0" dirty="0" err="1">
                <a:solidFill>
                  <a:srgbClr val="0000FF"/>
                </a:solidFill>
                <a:latin typeface="Courier New" panose="02070309020205020404" pitchFamily="49" charset="0"/>
              </a:rPr>
              <a:t>yaxis</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display</a:t>
            </a:r>
            <a:r>
              <a:rPr lang="en-CA" sz="800" b="0" dirty="0">
                <a:solidFill>
                  <a:srgbClr val="000000"/>
                </a:solidFill>
                <a:latin typeface="Courier New" panose="02070309020205020404" pitchFamily="49" charset="0"/>
              </a:rPr>
              <a:t> =(</a:t>
            </a:r>
            <a:r>
              <a:rPr lang="en-CA" sz="800" b="0" dirty="0" err="1">
                <a:solidFill>
                  <a:srgbClr val="000000"/>
                </a:solidFill>
                <a:latin typeface="Courier New" panose="02070309020205020404" pitchFamily="49" charset="0"/>
              </a:rPr>
              <a:t>nolabel</a:t>
            </a:r>
            <a:r>
              <a:rPr lang="en-CA" sz="800" b="0" dirty="0">
                <a:solidFill>
                  <a:srgbClr val="000000"/>
                </a:solidFill>
                <a:latin typeface="Courier New" panose="02070309020205020404" pitchFamily="49" charset="0"/>
              </a:rPr>
              <a:t>);</a:t>
            </a:r>
          </a:p>
          <a:p>
            <a:pPr marL="324000">
              <a:lnSpc>
                <a:spcPct val="100000"/>
              </a:lnSpc>
              <a:spcBef>
                <a:spcPts val="0"/>
              </a:spcBef>
              <a:spcAft>
                <a:spcPts val="0"/>
              </a:spcAft>
            </a:pPr>
            <a:r>
              <a:rPr lang="en-CA" sz="800" b="0" dirty="0" err="1">
                <a:solidFill>
                  <a:srgbClr val="0000FF"/>
                </a:solidFill>
                <a:latin typeface="Courier New" panose="02070309020205020404" pitchFamily="49" charset="0"/>
              </a:rPr>
              <a:t>yaxis</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label</a:t>
            </a:r>
            <a:r>
              <a:rPr lang="en-CA" sz="800" b="0" dirty="0">
                <a:solidFill>
                  <a:srgbClr val="000000"/>
                </a:solidFill>
                <a:latin typeface="Courier New" panose="02070309020205020404" pitchFamily="49" charset="0"/>
              </a:rPr>
              <a:t> = </a:t>
            </a:r>
            <a:r>
              <a:rPr lang="en-CA" sz="800" b="0" dirty="0">
                <a:solidFill>
                  <a:srgbClr val="800080"/>
                </a:solidFill>
                <a:latin typeface="Courier New" panose="02070309020205020404" pitchFamily="49" charset="0"/>
              </a:rPr>
              <a:t>'Percent'</a:t>
            </a:r>
            <a:r>
              <a:rPr lang="en-CA" sz="800" b="0" dirty="0">
                <a:solidFill>
                  <a:srgbClr val="000000"/>
                </a:solidFill>
                <a:latin typeface="Courier New" panose="02070309020205020404" pitchFamily="49" charset="0"/>
              </a:rPr>
              <a:t>;</a:t>
            </a:r>
          </a:p>
          <a:p>
            <a:pPr marL="324000">
              <a:lnSpc>
                <a:spcPct val="100000"/>
              </a:lnSpc>
              <a:spcBef>
                <a:spcPts val="0"/>
              </a:spcBef>
              <a:spcAft>
                <a:spcPts val="0"/>
              </a:spcAft>
            </a:pPr>
            <a:r>
              <a:rPr lang="en-US" sz="800" b="0" dirty="0">
                <a:solidFill>
                  <a:srgbClr val="0000FF"/>
                </a:solidFill>
                <a:latin typeface="Courier New" panose="02070309020205020404" pitchFamily="49" charset="0"/>
              </a:rPr>
              <a:t>title</a:t>
            </a:r>
            <a:r>
              <a:rPr lang="en-US" sz="800" b="0" dirty="0">
                <a:solidFill>
                  <a:srgbClr val="000000"/>
                </a:solidFill>
                <a:latin typeface="Courier New" panose="02070309020205020404" pitchFamily="49" charset="0"/>
              </a:rPr>
              <a:t> </a:t>
            </a:r>
            <a:r>
              <a:rPr lang="en-US" sz="800" b="0" dirty="0">
                <a:solidFill>
                  <a:srgbClr val="800080"/>
                </a:solidFill>
                <a:latin typeface="Courier New" panose="02070309020205020404" pitchFamily="49" charset="0"/>
              </a:rPr>
              <a:t>'Time Series Plot for 2000'</a:t>
            </a:r>
            <a:r>
              <a:rPr lang="en-US" sz="800" b="0" dirty="0">
                <a:solidFill>
                  <a:srgbClr val="000000"/>
                </a:solidFill>
                <a:latin typeface="Courier New" panose="02070309020205020404" pitchFamily="49" charset="0"/>
              </a:rPr>
              <a:t>;</a:t>
            </a:r>
            <a:r>
              <a:rPr lang="en-CA" sz="800" b="1" dirty="0">
                <a:solidFill>
                  <a:srgbClr val="000080"/>
                </a:solidFill>
                <a:latin typeface="Courier New" panose="02070309020205020404" pitchFamily="49" charset="0"/>
              </a:rPr>
              <a:t>run</a:t>
            </a:r>
            <a:r>
              <a:rPr lang="en-CA" sz="800" b="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348183B0-3C8D-3AFF-BDE9-0B968BC3340B}"/>
              </a:ext>
            </a:extLst>
          </p:cNvPr>
          <p:cNvSpPr txBox="1"/>
          <p:nvPr/>
        </p:nvSpPr>
        <p:spPr>
          <a:xfrm>
            <a:off x="764883" y="161365"/>
            <a:ext cx="10207917" cy="461665"/>
          </a:xfrm>
          <a:prstGeom prst="rect">
            <a:avLst/>
          </a:prstGeom>
          <a:noFill/>
        </p:spPr>
        <p:txBody>
          <a:bodyPr wrap="square" rtlCol="0">
            <a:spAutoFit/>
          </a:bodyPr>
          <a:lstStyle/>
          <a:p>
            <a:r>
              <a:rPr lang="en-CA" sz="2400" b="1" dirty="0">
                <a:solidFill>
                  <a:srgbClr val="0070C0"/>
                </a:solidFill>
              </a:rPr>
              <a:t>Business Requirements </a:t>
            </a:r>
          </a:p>
        </p:txBody>
      </p:sp>
      <p:sp>
        <p:nvSpPr>
          <p:cNvPr id="4" name="TextBox 3">
            <a:extLst>
              <a:ext uri="{FF2B5EF4-FFF2-40B4-BE49-F238E27FC236}">
                <a16:creationId xmlns:a16="http://schemas.microsoft.com/office/drawing/2014/main" id="{0193ED75-7175-1FCA-687A-F6F8CD668852}"/>
              </a:ext>
            </a:extLst>
          </p:cNvPr>
          <p:cNvSpPr txBox="1"/>
          <p:nvPr/>
        </p:nvSpPr>
        <p:spPr>
          <a:xfrm>
            <a:off x="764884" y="776918"/>
            <a:ext cx="10817516" cy="523220"/>
          </a:xfrm>
          <a:prstGeom prst="rect">
            <a:avLst/>
          </a:prstGeom>
          <a:noFill/>
        </p:spPr>
        <p:txBody>
          <a:bodyPr wrap="square" rtlCol="0">
            <a:spAutoFit/>
          </a:bodyPr>
          <a:lstStyle/>
          <a:p>
            <a:r>
              <a:rPr lang="en-CA" sz="1400" b="1" dirty="0">
                <a:latin typeface="Calibri" panose="020F0502020204030204" pitchFamily="34" charset="0"/>
                <a:ea typeface="Calibri" panose="020F0502020204030204" pitchFamily="34" charset="0"/>
                <a:cs typeface="Calibri" panose="020F0502020204030204" pitchFamily="34" charset="0"/>
              </a:rPr>
              <a:t>1.4</a:t>
            </a:r>
            <a:r>
              <a:rPr lang="en-CA" sz="1400" dirty="0">
                <a:latin typeface="Calibri" panose="020F0502020204030204" pitchFamily="34" charset="0"/>
                <a:ea typeface="Calibri" panose="020F0502020204030204" pitchFamily="34" charset="0"/>
                <a:cs typeface="Calibri" panose="020F0502020204030204" pitchFamily="34" charset="0"/>
              </a:rPr>
              <a:t>. Statistical Analysis:</a:t>
            </a:r>
          </a:p>
          <a:p>
            <a:r>
              <a:rPr lang="en-US" sz="1400" b="0" i="0" u="none" strike="noStrike" baseline="0" dirty="0">
                <a:solidFill>
                  <a:srgbClr val="000000"/>
                </a:solidFill>
                <a:latin typeface="Calibri" panose="020F0502020204030204" pitchFamily="34" charset="0"/>
              </a:rPr>
              <a:t>2) Calculate the number of accounts deactivated for each month</a:t>
            </a:r>
            <a:r>
              <a:rPr lang="en-US" sz="1400" dirty="0">
                <a:latin typeface="Calibri" panose="020F0502020204030204" pitchFamily="34" charset="0"/>
                <a:ea typeface="Calibri" panose="020F0502020204030204" pitchFamily="34" charset="0"/>
                <a:cs typeface="Calibri" panose="020F0502020204030204" pitchFamily="34" charset="0"/>
              </a:rPr>
              <a:t>.</a:t>
            </a:r>
          </a:p>
        </p:txBody>
      </p:sp>
      <p:pic>
        <p:nvPicPr>
          <p:cNvPr id="9" name="Picture 8">
            <a:extLst>
              <a:ext uri="{FF2B5EF4-FFF2-40B4-BE49-F238E27FC236}">
                <a16:creationId xmlns:a16="http://schemas.microsoft.com/office/drawing/2014/main" id="{1CE7D9D6-0BCC-32D8-C24A-50E0AC810950}"/>
              </a:ext>
            </a:extLst>
          </p:cNvPr>
          <p:cNvPicPr>
            <a:picLocks noChangeAspect="1"/>
          </p:cNvPicPr>
          <p:nvPr/>
        </p:nvPicPr>
        <p:blipFill>
          <a:blip r:embed="rId2"/>
          <a:stretch>
            <a:fillRect/>
          </a:stretch>
        </p:blipFill>
        <p:spPr>
          <a:xfrm>
            <a:off x="4936986" y="1757425"/>
            <a:ext cx="1919117" cy="3791883"/>
          </a:xfrm>
          <a:prstGeom prst="rect">
            <a:avLst/>
          </a:prstGeom>
        </p:spPr>
      </p:pic>
      <p:pic>
        <p:nvPicPr>
          <p:cNvPr id="6" name="Picture 5">
            <a:extLst>
              <a:ext uri="{FF2B5EF4-FFF2-40B4-BE49-F238E27FC236}">
                <a16:creationId xmlns:a16="http://schemas.microsoft.com/office/drawing/2014/main" id="{C381EBAA-C2FD-4D54-83E7-A0C95EB9C515}"/>
              </a:ext>
            </a:extLst>
          </p:cNvPr>
          <p:cNvPicPr>
            <a:picLocks noChangeAspect="1"/>
          </p:cNvPicPr>
          <p:nvPr/>
        </p:nvPicPr>
        <p:blipFill>
          <a:blip r:embed="rId3"/>
          <a:stretch>
            <a:fillRect/>
          </a:stretch>
        </p:blipFill>
        <p:spPr>
          <a:xfrm>
            <a:off x="6916417" y="999140"/>
            <a:ext cx="3235804" cy="2429860"/>
          </a:xfrm>
          <a:prstGeom prst="rect">
            <a:avLst/>
          </a:prstGeom>
        </p:spPr>
      </p:pic>
      <p:pic>
        <p:nvPicPr>
          <p:cNvPr id="8" name="Picture 7">
            <a:extLst>
              <a:ext uri="{FF2B5EF4-FFF2-40B4-BE49-F238E27FC236}">
                <a16:creationId xmlns:a16="http://schemas.microsoft.com/office/drawing/2014/main" id="{D4456320-74FE-0D01-CBB0-6240CB062B36}"/>
              </a:ext>
            </a:extLst>
          </p:cNvPr>
          <p:cNvPicPr>
            <a:picLocks noChangeAspect="1"/>
          </p:cNvPicPr>
          <p:nvPr/>
        </p:nvPicPr>
        <p:blipFill>
          <a:blip r:embed="rId4"/>
          <a:stretch>
            <a:fillRect/>
          </a:stretch>
        </p:blipFill>
        <p:spPr>
          <a:xfrm>
            <a:off x="6738266" y="3877733"/>
            <a:ext cx="3434091" cy="2671676"/>
          </a:xfrm>
          <a:prstGeom prst="rect">
            <a:avLst/>
          </a:prstGeom>
        </p:spPr>
      </p:pic>
      <p:pic>
        <p:nvPicPr>
          <p:cNvPr id="13" name="Picture 12">
            <a:extLst>
              <a:ext uri="{FF2B5EF4-FFF2-40B4-BE49-F238E27FC236}">
                <a16:creationId xmlns:a16="http://schemas.microsoft.com/office/drawing/2014/main" id="{1FC755EF-3AE5-C732-BC09-655B093F7D8C}"/>
              </a:ext>
            </a:extLst>
          </p:cNvPr>
          <p:cNvPicPr>
            <a:picLocks noChangeAspect="1"/>
          </p:cNvPicPr>
          <p:nvPr/>
        </p:nvPicPr>
        <p:blipFill>
          <a:blip r:embed="rId5"/>
          <a:stretch>
            <a:fillRect/>
          </a:stretch>
        </p:blipFill>
        <p:spPr>
          <a:xfrm>
            <a:off x="10110687" y="933672"/>
            <a:ext cx="1847159" cy="2495327"/>
          </a:xfrm>
          <a:prstGeom prst="rect">
            <a:avLst/>
          </a:prstGeom>
        </p:spPr>
      </p:pic>
      <p:pic>
        <p:nvPicPr>
          <p:cNvPr id="16" name="Picture 15">
            <a:extLst>
              <a:ext uri="{FF2B5EF4-FFF2-40B4-BE49-F238E27FC236}">
                <a16:creationId xmlns:a16="http://schemas.microsoft.com/office/drawing/2014/main" id="{23C7D973-D4C7-89E8-3DB9-03FCDD1D05EE}"/>
              </a:ext>
            </a:extLst>
          </p:cNvPr>
          <p:cNvPicPr>
            <a:picLocks noChangeAspect="1"/>
          </p:cNvPicPr>
          <p:nvPr/>
        </p:nvPicPr>
        <p:blipFill>
          <a:blip r:embed="rId6"/>
          <a:stretch>
            <a:fillRect/>
          </a:stretch>
        </p:blipFill>
        <p:spPr>
          <a:xfrm>
            <a:off x="10152220" y="3877733"/>
            <a:ext cx="1805625" cy="2671677"/>
          </a:xfrm>
          <a:prstGeom prst="rect">
            <a:avLst/>
          </a:prstGeom>
        </p:spPr>
      </p:pic>
      <p:sp>
        <p:nvSpPr>
          <p:cNvPr id="17" name="TextBox 16">
            <a:extLst>
              <a:ext uri="{FF2B5EF4-FFF2-40B4-BE49-F238E27FC236}">
                <a16:creationId xmlns:a16="http://schemas.microsoft.com/office/drawing/2014/main" id="{3700412E-E8EE-9B7C-5842-F7E82881CA88}"/>
              </a:ext>
            </a:extLst>
          </p:cNvPr>
          <p:cNvSpPr txBox="1"/>
          <p:nvPr/>
        </p:nvSpPr>
        <p:spPr>
          <a:xfrm>
            <a:off x="4258733" y="5865638"/>
            <a:ext cx="2419219" cy="830997"/>
          </a:xfrm>
          <a:prstGeom prst="rect">
            <a:avLst/>
          </a:prstGeom>
          <a:noFill/>
        </p:spPr>
        <p:txBody>
          <a:bodyPr wrap="square" rtlCol="0">
            <a:spAutoFit/>
          </a:bodyPr>
          <a:lstStyle/>
          <a:p>
            <a:r>
              <a:rPr lang="en-US" sz="800" b="1" dirty="0">
                <a:solidFill>
                  <a:srgbClr val="000080"/>
                </a:solidFill>
                <a:latin typeface="Courier New" panose="02070309020205020404" pitchFamily="49" charset="0"/>
              </a:rPr>
              <a:t>proc</a:t>
            </a:r>
            <a:r>
              <a:rPr lang="en-US" sz="800" b="0" dirty="0">
                <a:solidFill>
                  <a:srgbClr val="000000"/>
                </a:solidFill>
                <a:latin typeface="Courier New" panose="02070309020205020404" pitchFamily="49" charset="0"/>
              </a:rPr>
              <a:t> </a:t>
            </a:r>
            <a:r>
              <a:rPr lang="en-US" sz="800" b="1" dirty="0">
                <a:solidFill>
                  <a:srgbClr val="000080"/>
                </a:solidFill>
                <a:latin typeface="Courier New" panose="02070309020205020404" pitchFamily="49" charset="0"/>
              </a:rPr>
              <a:t>print</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data</a:t>
            </a:r>
            <a:r>
              <a:rPr lang="en-US" sz="800" b="0" dirty="0">
                <a:solidFill>
                  <a:srgbClr val="000000"/>
                </a:solidFill>
                <a:latin typeface="Courier New" panose="02070309020205020404" pitchFamily="49" charset="0"/>
              </a:rPr>
              <a:t> = Deact_1999;</a:t>
            </a:r>
            <a:r>
              <a:rPr lang="en-US" sz="800" b="1" dirty="0">
                <a:solidFill>
                  <a:srgbClr val="000080"/>
                </a:solidFill>
                <a:latin typeface="Courier New" panose="02070309020205020404" pitchFamily="49" charset="0"/>
              </a:rPr>
              <a:t>run</a:t>
            </a:r>
            <a:r>
              <a:rPr lang="en-US" sz="800" b="0" dirty="0">
                <a:solidFill>
                  <a:srgbClr val="000000"/>
                </a:solidFill>
                <a:latin typeface="Courier New" panose="02070309020205020404" pitchFamily="49" charset="0"/>
              </a:rPr>
              <a:t>;</a:t>
            </a:r>
          </a:p>
          <a:p>
            <a:r>
              <a:rPr lang="en-US" sz="800" b="0" dirty="0">
                <a:solidFill>
                  <a:srgbClr val="0000FF"/>
                </a:solidFill>
                <a:latin typeface="Courier New" panose="02070309020205020404" pitchFamily="49" charset="0"/>
              </a:rPr>
              <a:t>title</a:t>
            </a:r>
            <a:r>
              <a:rPr lang="en-US" sz="800" b="0" dirty="0">
                <a:solidFill>
                  <a:srgbClr val="000000"/>
                </a:solidFill>
                <a:latin typeface="Courier New" panose="02070309020205020404" pitchFamily="49" charset="0"/>
              </a:rPr>
              <a:t> </a:t>
            </a:r>
            <a:r>
              <a:rPr lang="en-US" sz="800" b="0" dirty="0">
                <a:solidFill>
                  <a:srgbClr val="800080"/>
                </a:solidFill>
                <a:latin typeface="Courier New" panose="02070309020205020404" pitchFamily="49" charset="0"/>
              </a:rPr>
              <a:t>'Accounts Deactivated in 1999'</a:t>
            </a:r>
            <a:r>
              <a:rPr lang="en-US" sz="800" b="0" dirty="0">
                <a:solidFill>
                  <a:srgbClr val="000000"/>
                </a:solidFill>
                <a:latin typeface="Courier New" panose="02070309020205020404" pitchFamily="49" charset="0"/>
              </a:rPr>
              <a:t>;</a:t>
            </a:r>
          </a:p>
          <a:p>
            <a:endParaRPr lang="en-CA" sz="800" b="0" dirty="0">
              <a:solidFill>
                <a:srgbClr val="000000"/>
              </a:solidFill>
              <a:latin typeface="Courier New" panose="02070309020205020404" pitchFamily="49" charset="0"/>
            </a:endParaRPr>
          </a:p>
          <a:p>
            <a:r>
              <a:rPr lang="en-US" sz="800" b="1" dirty="0">
                <a:solidFill>
                  <a:srgbClr val="000080"/>
                </a:solidFill>
                <a:latin typeface="Courier New" panose="02070309020205020404" pitchFamily="49" charset="0"/>
              </a:rPr>
              <a:t>Proc</a:t>
            </a:r>
            <a:r>
              <a:rPr lang="en-US" sz="800" b="0" dirty="0">
                <a:solidFill>
                  <a:srgbClr val="000000"/>
                </a:solidFill>
                <a:latin typeface="Courier New" panose="02070309020205020404" pitchFamily="49" charset="0"/>
              </a:rPr>
              <a:t> </a:t>
            </a:r>
            <a:r>
              <a:rPr lang="en-US" sz="800" b="1" dirty="0">
                <a:solidFill>
                  <a:srgbClr val="000080"/>
                </a:solidFill>
                <a:latin typeface="Courier New" panose="02070309020205020404" pitchFamily="49" charset="0"/>
              </a:rPr>
              <a:t>print</a:t>
            </a:r>
            <a:r>
              <a:rPr lang="en-US" sz="800" b="0" dirty="0">
                <a:solidFill>
                  <a:srgbClr val="000000"/>
                </a:solidFill>
                <a:latin typeface="Courier New" panose="02070309020205020404" pitchFamily="49" charset="0"/>
              </a:rPr>
              <a:t> </a:t>
            </a:r>
            <a:r>
              <a:rPr lang="en-US" sz="800" b="0" dirty="0">
                <a:solidFill>
                  <a:srgbClr val="0000FF"/>
                </a:solidFill>
                <a:latin typeface="Courier New" panose="02070309020205020404" pitchFamily="49" charset="0"/>
              </a:rPr>
              <a:t>data</a:t>
            </a:r>
            <a:r>
              <a:rPr lang="en-US" sz="800" b="0" dirty="0">
                <a:solidFill>
                  <a:srgbClr val="000000"/>
                </a:solidFill>
                <a:latin typeface="Courier New" panose="02070309020205020404" pitchFamily="49" charset="0"/>
              </a:rPr>
              <a:t> = Deact_2000;</a:t>
            </a:r>
            <a:r>
              <a:rPr lang="en-US" sz="800" b="1" dirty="0">
                <a:solidFill>
                  <a:srgbClr val="000080"/>
                </a:solidFill>
                <a:latin typeface="Courier New" panose="02070309020205020404" pitchFamily="49" charset="0"/>
              </a:rPr>
              <a:t>run</a:t>
            </a:r>
            <a:r>
              <a:rPr lang="en-US" sz="800" b="0" dirty="0">
                <a:solidFill>
                  <a:srgbClr val="000000"/>
                </a:solidFill>
                <a:latin typeface="Courier New" panose="02070309020205020404" pitchFamily="49" charset="0"/>
              </a:rPr>
              <a:t>;</a:t>
            </a:r>
          </a:p>
          <a:p>
            <a:r>
              <a:rPr lang="en-US" sz="800" b="0" dirty="0">
                <a:solidFill>
                  <a:srgbClr val="0000FF"/>
                </a:solidFill>
                <a:latin typeface="Courier New" panose="02070309020205020404" pitchFamily="49" charset="0"/>
              </a:rPr>
              <a:t>title</a:t>
            </a:r>
            <a:r>
              <a:rPr lang="en-US" sz="800" b="0" dirty="0">
                <a:solidFill>
                  <a:srgbClr val="000000"/>
                </a:solidFill>
                <a:latin typeface="Courier New" panose="02070309020205020404" pitchFamily="49" charset="0"/>
              </a:rPr>
              <a:t> </a:t>
            </a:r>
            <a:r>
              <a:rPr lang="en-US" sz="800" b="0" dirty="0">
                <a:solidFill>
                  <a:srgbClr val="800080"/>
                </a:solidFill>
                <a:latin typeface="Courier New" panose="02070309020205020404" pitchFamily="49" charset="0"/>
              </a:rPr>
              <a:t>' Accounts Deactivated in 2000'</a:t>
            </a:r>
            <a:r>
              <a:rPr lang="en-US" sz="800" b="0" dirty="0">
                <a:solidFill>
                  <a:srgbClr val="000000"/>
                </a:solidFill>
                <a:latin typeface="Courier New" panose="02070309020205020404" pitchFamily="49" charset="0"/>
              </a:rPr>
              <a:t>;</a:t>
            </a:r>
            <a:endParaRPr lang="en-CA" sz="800" dirty="0"/>
          </a:p>
        </p:txBody>
      </p:sp>
    </p:spTree>
    <p:extLst>
      <p:ext uri="{BB962C8B-B14F-4D97-AF65-F5344CB8AC3E}">
        <p14:creationId xmlns:p14="http://schemas.microsoft.com/office/powerpoint/2010/main" val="2338677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A5E691-A01C-6C0E-8A34-8CEA8B2259D3}"/>
              </a:ext>
            </a:extLst>
          </p:cNvPr>
          <p:cNvSpPr txBox="1"/>
          <p:nvPr/>
        </p:nvSpPr>
        <p:spPr>
          <a:xfrm>
            <a:off x="745240" y="714965"/>
            <a:ext cx="11353800" cy="923330"/>
          </a:xfrm>
          <a:prstGeom prst="rect">
            <a:avLst/>
          </a:prstGeom>
          <a:noFill/>
        </p:spPr>
        <p:txBody>
          <a:bodyPr wrap="square" rtlCol="0">
            <a:spAutoFit/>
          </a:bodyPr>
          <a:lstStyle/>
          <a:p>
            <a:r>
              <a:rPr lang="en-CA" sz="3600" dirty="0">
                <a:solidFill>
                  <a:srgbClr val="336699"/>
                </a:solidFill>
                <a:latin typeface="Bernard MT Condensed" panose="02050806060905020404" pitchFamily="18" charset="0"/>
              </a:rPr>
              <a:t>OBJECTIVE</a:t>
            </a:r>
          </a:p>
          <a:p>
            <a:r>
              <a:rPr lang="en-CA" sz="1000" dirty="0">
                <a:latin typeface="Bernard MT Condensed" panose="02050806060905020404" pitchFamily="18" charset="0"/>
              </a:rPr>
              <a:t>_______________________________________________________________________________________________________________________________________________________________________________</a:t>
            </a:r>
            <a:r>
              <a:rPr lang="en-CA" dirty="0"/>
              <a:t> </a:t>
            </a:r>
          </a:p>
        </p:txBody>
      </p:sp>
      <p:sp>
        <p:nvSpPr>
          <p:cNvPr id="2" name="TextBox 1">
            <a:extLst>
              <a:ext uri="{FF2B5EF4-FFF2-40B4-BE49-F238E27FC236}">
                <a16:creationId xmlns:a16="http://schemas.microsoft.com/office/drawing/2014/main" id="{A353CE49-BD71-6BDA-3CDA-03D77FBC4416}"/>
              </a:ext>
            </a:extLst>
          </p:cNvPr>
          <p:cNvSpPr txBox="1"/>
          <p:nvPr/>
        </p:nvSpPr>
        <p:spPr>
          <a:xfrm>
            <a:off x="931161" y="1717697"/>
            <a:ext cx="10758196" cy="3046988"/>
          </a:xfrm>
          <a:prstGeom prst="rect">
            <a:avLst/>
          </a:prstGeom>
          <a:noFill/>
        </p:spPr>
        <p:txBody>
          <a:bodyPr wrap="square" rtlCol="0">
            <a:spAutoFit/>
          </a:bodyPr>
          <a:lstStyle/>
          <a:p>
            <a:pPr marL="285750" indent="-285750">
              <a:buFont typeface="Wingdings" panose="05000000000000000000" pitchFamily="2" charset="2"/>
              <a:buChar char="Ø"/>
            </a:pPr>
            <a:endParaRPr lang="en-CA" dirty="0"/>
          </a:p>
          <a:p>
            <a:pPr marL="285750" indent="-285750">
              <a:buFont typeface="Wingdings" panose="05000000000000000000" pitchFamily="2" charset="2"/>
              <a:buChar char="Ø"/>
            </a:pPr>
            <a:endParaRPr lang="en-CA" dirty="0"/>
          </a:p>
          <a:p>
            <a:pPr marL="285750" indent="-285750">
              <a:buFont typeface="Wingdings" panose="05000000000000000000" pitchFamily="2" charset="2"/>
              <a:buChar char="Ø"/>
            </a:pPr>
            <a:endParaRPr lang="en-CA"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CA" sz="2000" dirty="0">
                <a:latin typeface="Calibri" panose="020F0502020204030204" pitchFamily="34" charset="0"/>
                <a:ea typeface="Calibri" panose="020F0502020204030204" pitchFamily="34" charset="0"/>
                <a:cs typeface="Calibri" panose="020F0502020204030204" pitchFamily="34" charset="0"/>
              </a:rPr>
              <a:t>To investigate the customer distribution and business behaviours</a:t>
            </a:r>
            <a:endParaRPr lang="en-CA" sz="20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CA" sz="2000" dirty="0">
                <a:latin typeface="Calibri" panose="020F0502020204030204" pitchFamily="34" charset="0"/>
                <a:ea typeface="Calibri" panose="020F0502020204030204" pitchFamily="34" charset="0"/>
                <a:cs typeface="Calibri" panose="020F0502020204030204" pitchFamily="34" charset="0"/>
              </a:rPr>
              <a:t>To gain insightful understanding about the customers</a:t>
            </a:r>
          </a:p>
          <a:p>
            <a:pPr marL="285750" indent="-285750">
              <a:buFont typeface="Wingdings" panose="05000000000000000000" pitchFamily="2" charset="2"/>
              <a:buChar char="Ø"/>
            </a:pPr>
            <a:r>
              <a:rPr lang="en-CA" sz="2000" dirty="0">
                <a:latin typeface="Calibri" panose="020F0502020204030204" pitchFamily="34" charset="0"/>
                <a:ea typeface="Calibri" panose="020F0502020204030204" pitchFamily="34" charset="0"/>
                <a:cs typeface="Calibri" panose="020F0502020204030204" pitchFamily="34" charset="0"/>
              </a:rPr>
              <a:t>To analyse sales performance in different segments </a:t>
            </a:r>
          </a:p>
          <a:p>
            <a:pPr marL="285750" indent="-285750">
              <a:buFont typeface="Wingdings" panose="05000000000000000000" pitchFamily="2" charset="2"/>
              <a:buChar char="Ø"/>
            </a:pPr>
            <a:r>
              <a:rPr lang="en-CA" sz="2000" dirty="0">
                <a:latin typeface="Calibri" panose="020F0502020204030204" pitchFamily="34" charset="0"/>
                <a:ea typeface="Calibri" panose="020F0502020204030204" pitchFamily="34" charset="0"/>
                <a:cs typeface="Calibri" panose="020F0502020204030204" pitchFamily="34" charset="0"/>
              </a:rPr>
              <a:t>To segment customer accounts for better understanding about their association with other Variables</a:t>
            </a:r>
          </a:p>
          <a:p>
            <a:pPr marL="285750" indent="-285750">
              <a:buFont typeface="Wingdings" panose="05000000000000000000" pitchFamily="2" charset="2"/>
              <a:buChar char="Ø"/>
            </a:pPr>
            <a:r>
              <a:rPr lang="en-CA" sz="2000" dirty="0">
                <a:latin typeface="Calibri" panose="020F0502020204030204" pitchFamily="34" charset="0"/>
                <a:ea typeface="Calibri" panose="020F0502020204030204" pitchFamily="34" charset="0"/>
                <a:cs typeface="Calibri" panose="020F0502020204030204" pitchFamily="34" charset="0"/>
              </a:rPr>
              <a:t>To perform various Statistical tests in support of our findings </a:t>
            </a:r>
          </a:p>
          <a:p>
            <a:endParaRPr lang="en-CA" dirty="0"/>
          </a:p>
        </p:txBody>
      </p:sp>
    </p:spTree>
    <p:extLst>
      <p:ext uri="{BB962C8B-B14F-4D97-AF65-F5344CB8AC3E}">
        <p14:creationId xmlns:p14="http://schemas.microsoft.com/office/powerpoint/2010/main" val="334864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4125C-87D0-205F-D64B-88507BDDAA63}"/>
              </a:ext>
            </a:extLst>
          </p:cNvPr>
          <p:cNvSpPr>
            <a:spLocks noGrp="1"/>
          </p:cNvSpPr>
          <p:nvPr>
            <p:ph sz="half" idx="1"/>
          </p:nvPr>
        </p:nvSpPr>
        <p:spPr>
          <a:xfrm>
            <a:off x="523936" y="1731025"/>
            <a:ext cx="6167718" cy="4811722"/>
          </a:xfrm>
        </p:spPr>
        <p:txBody>
          <a:bodyPr>
            <a:noAutofit/>
          </a:bodyPr>
          <a:lstStyle/>
          <a:p>
            <a:pPr>
              <a:lnSpc>
                <a:spcPct val="100000"/>
              </a:lnSpc>
              <a:spcBef>
                <a:spcPts val="0"/>
              </a:spcBef>
              <a:spcAft>
                <a:spcPts val="0"/>
              </a:spcAft>
            </a:pPr>
            <a:r>
              <a:rPr lang="en-US" sz="900" dirty="0">
                <a:solidFill>
                  <a:srgbClr val="0000FF"/>
                </a:solidFill>
                <a:latin typeface="Courier New" panose="02070309020205020404" pitchFamily="49" charset="0"/>
              </a:rPr>
              <a:t>Title</a:t>
            </a:r>
            <a:r>
              <a:rPr lang="en-US" sz="900" dirty="0">
                <a:solidFill>
                  <a:srgbClr val="000000"/>
                </a:solidFill>
                <a:latin typeface="Courier New" panose="02070309020205020404" pitchFamily="49" charset="0"/>
              </a:rPr>
              <a:t> </a:t>
            </a:r>
            <a:r>
              <a:rPr lang="en-US" sz="900" dirty="0">
                <a:solidFill>
                  <a:srgbClr val="800080"/>
                </a:solidFill>
                <a:latin typeface="Courier New" panose="02070309020205020404" pitchFamily="49" charset="0"/>
              </a:rPr>
              <a:t>"Number of accounts in each segment"</a:t>
            </a:r>
            <a:r>
              <a:rPr lang="en-US" sz="900" dirty="0">
                <a:solidFill>
                  <a:srgbClr val="000000"/>
                </a:solidFill>
                <a:latin typeface="Courier New" panose="02070309020205020404" pitchFamily="49" charset="0"/>
              </a:rPr>
              <a:t>;</a:t>
            </a:r>
          </a:p>
          <a:p>
            <a:pPr>
              <a:lnSpc>
                <a:spcPct val="100000"/>
              </a:lnSpc>
              <a:spcBef>
                <a:spcPts val="0"/>
              </a:spcBef>
              <a:spcAft>
                <a:spcPts val="0"/>
              </a:spcAft>
            </a:pPr>
            <a:r>
              <a:rPr lang="en-CA" sz="900" b="1" dirty="0">
                <a:solidFill>
                  <a:srgbClr val="000080"/>
                </a:solidFill>
                <a:latin typeface="Courier New" panose="02070309020205020404" pitchFamily="49" charset="0"/>
              </a:rPr>
              <a:t>Data</a:t>
            </a:r>
            <a:r>
              <a:rPr lang="en-CA" sz="900" b="0" dirty="0">
                <a:solidFill>
                  <a:srgbClr val="000000"/>
                </a:solidFill>
                <a:latin typeface="Courier New" panose="02070309020205020404" pitchFamily="49" charset="0"/>
              </a:rPr>
              <a:t> </a:t>
            </a:r>
            <a:r>
              <a:rPr lang="en-CA" sz="900" b="0" dirty="0" err="1">
                <a:solidFill>
                  <a:srgbClr val="000000"/>
                </a:solidFill>
                <a:latin typeface="Courier New" panose="02070309020205020404" pitchFamily="49" charset="0"/>
              </a:rPr>
              <a:t>Account_Segments</a:t>
            </a:r>
            <a:r>
              <a:rPr lang="en-CA" sz="900" b="0" dirty="0">
                <a:solidFill>
                  <a:srgbClr val="000000"/>
                </a:solidFill>
                <a:latin typeface="Courier New" panose="02070309020205020404" pitchFamily="49" charset="0"/>
              </a:rPr>
              <a:t>;</a:t>
            </a:r>
          </a:p>
          <a:p>
            <a:pPr>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set</a:t>
            </a:r>
            <a:r>
              <a:rPr lang="en-CA" sz="900" b="0" dirty="0">
                <a:solidFill>
                  <a:srgbClr val="000000"/>
                </a:solidFill>
                <a:latin typeface="Courier New" panose="02070309020205020404" pitchFamily="49" charset="0"/>
              </a:rPr>
              <a:t> </a:t>
            </a:r>
            <a:r>
              <a:rPr lang="en-CA" sz="900" b="0" dirty="0" err="1">
                <a:solidFill>
                  <a:srgbClr val="000000"/>
                </a:solidFill>
                <a:latin typeface="Courier New" panose="02070309020205020404" pitchFamily="49" charset="0"/>
              </a:rPr>
              <a:t>Tenure_Month</a:t>
            </a:r>
            <a:r>
              <a:rPr lang="en-CA" sz="900" b="0" dirty="0">
                <a:solidFill>
                  <a:srgbClr val="000000"/>
                </a:solidFill>
                <a:latin typeface="Courier New" panose="02070309020205020404" pitchFamily="49" charset="0"/>
              </a:rPr>
              <a:t>; </a:t>
            </a:r>
          </a:p>
          <a:p>
            <a:pPr>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if</a:t>
            </a:r>
            <a:r>
              <a:rPr lang="en-US" sz="900" b="0" dirty="0">
                <a:solidFill>
                  <a:srgbClr val="000000"/>
                </a:solidFill>
                <a:latin typeface="Courier New" panose="02070309020205020404" pitchFamily="49" charset="0"/>
              </a:rPr>
              <a:t> Tenure =&lt; </a:t>
            </a:r>
            <a:r>
              <a:rPr lang="en-US" sz="900" b="1" dirty="0">
                <a:solidFill>
                  <a:srgbClr val="008080"/>
                </a:solidFill>
                <a:latin typeface="Courier New" panose="02070309020205020404" pitchFamily="49" charset="0"/>
              </a:rPr>
              <a:t>30</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then</a:t>
            </a:r>
            <a:r>
              <a:rPr lang="en-US" sz="900" b="0" dirty="0">
                <a:solidFill>
                  <a:srgbClr val="000000"/>
                </a:solidFill>
                <a:latin typeface="Courier New" panose="02070309020205020404" pitchFamily="49" charset="0"/>
              </a:rPr>
              <a:t> Tenure_Segment = </a:t>
            </a:r>
            <a:r>
              <a:rPr lang="en-US" sz="900" b="0" dirty="0">
                <a:solidFill>
                  <a:srgbClr val="800080"/>
                </a:solidFill>
                <a:latin typeface="Courier New" panose="02070309020205020404" pitchFamily="49" charset="0"/>
              </a:rPr>
              <a:t>'&lt; 30 days                            '</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else</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if</a:t>
            </a:r>
            <a:r>
              <a:rPr lang="en-US" sz="900" b="0" dirty="0">
                <a:solidFill>
                  <a:srgbClr val="000000"/>
                </a:solidFill>
                <a:latin typeface="Courier New" panose="02070309020205020404" pitchFamily="49" charset="0"/>
              </a:rPr>
              <a:t> Tenure &lt;= </a:t>
            </a:r>
            <a:r>
              <a:rPr lang="en-US" sz="900" b="1" dirty="0">
                <a:solidFill>
                  <a:srgbClr val="008080"/>
                </a:solidFill>
                <a:latin typeface="Courier New" panose="02070309020205020404" pitchFamily="49" charset="0"/>
              </a:rPr>
              <a:t>60</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then</a:t>
            </a:r>
            <a:r>
              <a:rPr lang="en-US" sz="900" b="0" dirty="0">
                <a:solidFill>
                  <a:srgbClr val="000000"/>
                </a:solidFill>
                <a:latin typeface="Courier New" panose="02070309020205020404" pitchFamily="49" charset="0"/>
              </a:rPr>
              <a:t> Tenure_Segment = </a:t>
            </a:r>
            <a:r>
              <a:rPr lang="en-US" sz="900" b="0" dirty="0">
                <a:solidFill>
                  <a:srgbClr val="800080"/>
                </a:solidFill>
                <a:latin typeface="Courier New" panose="02070309020205020404" pitchFamily="49" charset="0"/>
              </a:rPr>
              <a:t>'31 - 60 days'</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else</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if</a:t>
            </a:r>
            <a:r>
              <a:rPr lang="en-US" sz="900" b="0" dirty="0">
                <a:solidFill>
                  <a:srgbClr val="000000"/>
                </a:solidFill>
                <a:latin typeface="Courier New" panose="02070309020205020404" pitchFamily="49" charset="0"/>
              </a:rPr>
              <a:t> Tenure &lt;= </a:t>
            </a:r>
            <a:r>
              <a:rPr lang="en-US" sz="900" b="1" dirty="0">
                <a:solidFill>
                  <a:srgbClr val="008080"/>
                </a:solidFill>
                <a:latin typeface="Courier New" panose="02070309020205020404" pitchFamily="49" charset="0"/>
              </a:rPr>
              <a:t>365</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then</a:t>
            </a:r>
            <a:r>
              <a:rPr lang="en-US" sz="900" b="0" dirty="0">
                <a:solidFill>
                  <a:srgbClr val="000000"/>
                </a:solidFill>
                <a:latin typeface="Courier New" panose="02070309020205020404" pitchFamily="49" charset="0"/>
              </a:rPr>
              <a:t> Tenure_Segment = </a:t>
            </a:r>
            <a:r>
              <a:rPr lang="en-US" sz="900" b="0" dirty="0">
                <a:solidFill>
                  <a:srgbClr val="800080"/>
                </a:solidFill>
                <a:latin typeface="Courier New" panose="02070309020205020404" pitchFamily="49" charset="0"/>
              </a:rPr>
              <a:t>'61 days - one year'</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else</a:t>
            </a:r>
            <a:r>
              <a:rPr lang="en-US" sz="900" b="0" dirty="0">
                <a:solidFill>
                  <a:srgbClr val="000000"/>
                </a:solidFill>
                <a:latin typeface="Courier New" panose="02070309020205020404" pitchFamily="49" charset="0"/>
              </a:rPr>
              <a:t> Tenure_Segment = </a:t>
            </a:r>
            <a:r>
              <a:rPr lang="en-US" sz="900" b="0" dirty="0">
                <a:solidFill>
                  <a:srgbClr val="800080"/>
                </a:solidFill>
                <a:latin typeface="Courier New" panose="02070309020205020404" pitchFamily="49" charset="0"/>
              </a:rPr>
              <a:t>'over one year'</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a:lnSpc>
                <a:spcPct val="100000"/>
              </a:lnSpc>
              <a:spcBef>
                <a:spcPts val="0"/>
              </a:spcBef>
              <a:spcAft>
                <a:spcPts val="0"/>
              </a:spcAft>
            </a:pPr>
            <a:endParaRPr lang="en-CA" sz="900" b="0" dirty="0">
              <a:solidFill>
                <a:srgbClr val="000000"/>
              </a:solidFill>
              <a:latin typeface="Courier New" panose="02070309020205020404" pitchFamily="49" charset="0"/>
            </a:endParaRPr>
          </a:p>
          <a:p>
            <a:pPr>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print</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 = </a:t>
            </a:r>
            <a:r>
              <a:rPr lang="en-US" sz="900" b="0" dirty="0" err="1">
                <a:solidFill>
                  <a:srgbClr val="000000"/>
                </a:solidFill>
                <a:latin typeface="Courier New" panose="02070309020205020404" pitchFamily="49" charset="0"/>
              </a:rPr>
              <a:t>Account_segments</a:t>
            </a:r>
            <a:r>
              <a:rPr lang="en-US" sz="900" b="0" dirty="0">
                <a:solidFill>
                  <a:srgbClr val="000000"/>
                </a:solidFill>
                <a:latin typeface="Courier New" panose="02070309020205020404" pitchFamily="49" charset="0"/>
              </a:rPr>
              <a:t> (</a:t>
            </a:r>
            <a:r>
              <a:rPr lang="en-US" sz="900" b="0" dirty="0" err="1">
                <a:solidFill>
                  <a:srgbClr val="0000FF"/>
                </a:solidFill>
                <a:latin typeface="Courier New" panose="02070309020205020404" pitchFamily="49" charset="0"/>
              </a:rPr>
              <a:t>obs</a:t>
            </a:r>
            <a:r>
              <a:rPr lang="en-US" sz="900" b="0" dirty="0">
                <a:solidFill>
                  <a:srgbClr val="000000"/>
                </a:solidFill>
                <a:latin typeface="Courier New" panose="02070309020205020404" pitchFamily="49" charset="0"/>
              </a:rPr>
              <a:t>=</a:t>
            </a:r>
            <a:r>
              <a:rPr lang="en-US" sz="900" b="1" dirty="0">
                <a:solidFill>
                  <a:srgbClr val="008080"/>
                </a:solidFill>
                <a:latin typeface="Courier New" panose="02070309020205020404" pitchFamily="49" charset="0"/>
              </a:rPr>
              <a:t>10</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a:lnSpc>
                <a:spcPct val="100000"/>
              </a:lnSpc>
              <a:spcBef>
                <a:spcPts val="0"/>
              </a:spcBef>
              <a:spcAft>
                <a:spcPts val="0"/>
              </a:spcAft>
            </a:pPr>
            <a:endParaRPr lang="en-CA" sz="900" b="0" dirty="0">
              <a:solidFill>
                <a:srgbClr val="000000"/>
              </a:solidFill>
              <a:latin typeface="Courier New" panose="02070309020205020404" pitchFamily="49" charset="0"/>
            </a:endParaRPr>
          </a:p>
          <a:p>
            <a:pPr>
              <a:lnSpc>
                <a:spcPct val="100000"/>
              </a:lnSpc>
              <a:spcBef>
                <a:spcPts val="0"/>
              </a:spcBef>
              <a:spcAft>
                <a:spcPts val="0"/>
              </a:spcAft>
            </a:pPr>
            <a:r>
              <a:rPr lang="en-CA" sz="900" b="0" dirty="0">
                <a:solidFill>
                  <a:srgbClr val="0000FF"/>
                </a:solidFill>
                <a:latin typeface="Courier New" panose="02070309020205020404" pitchFamily="49" charset="0"/>
              </a:rPr>
              <a:t>Title1</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'Frequency Table'</a:t>
            </a:r>
            <a:r>
              <a:rPr lang="en-CA" sz="900" b="0" dirty="0">
                <a:solidFill>
                  <a:srgbClr val="000000"/>
                </a:solidFill>
                <a:latin typeface="Courier New" panose="02070309020205020404" pitchFamily="49" charset="0"/>
              </a:rPr>
              <a:t>;</a:t>
            </a:r>
          </a:p>
          <a:p>
            <a:pPr>
              <a:lnSpc>
                <a:spcPct val="100000"/>
              </a:lnSpc>
              <a:spcBef>
                <a:spcPts val="0"/>
              </a:spcBef>
              <a:spcAft>
                <a:spcPts val="0"/>
              </a:spcAft>
            </a:pPr>
            <a:r>
              <a:rPr lang="en-CA" sz="900" b="0" dirty="0">
                <a:solidFill>
                  <a:srgbClr val="0000FF"/>
                </a:solidFill>
                <a:latin typeface="Courier New" panose="02070309020205020404" pitchFamily="49" charset="0"/>
              </a:rPr>
              <a:t>Title2</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'Status &amp; Tenure Segment'</a:t>
            </a:r>
            <a:r>
              <a:rPr lang="en-CA" sz="900" b="0" dirty="0">
                <a:solidFill>
                  <a:srgbClr val="000000"/>
                </a:solidFill>
                <a:latin typeface="Courier New" panose="02070309020205020404" pitchFamily="49" charset="0"/>
              </a:rPr>
              <a:t>;</a:t>
            </a:r>
          </a:p>
          <a:p>
            <a:pPr>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Freq</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a:t>
            </a:r>
            <a:r>
              <a:rPr lang="en-US" sz="900" b="0" dirty="0" err="1">
                <a:solidFill>
                  <a:srgbClr val="000000"/>
                </a:solidFill>
                <a:latin typeface="Courier New" panose="02070309020205020404" pitchFamily="49" charset="0"/>
              </a:rPr>
              <a:t>Account_Segments</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table</a:t>
            </a:r>
            <a:r>
              <a:rPr lang="en-US" sz="900" b="0" dirty="0">
                <a:solidFill>
                  <a:srgbClr val="000000"/>
                </a:solidFill>
                <a:latin typeface="Courier New" panose="02070309020205020404" pitchFamily="49" charset="0"/>
              </a:rPr>
              <a:t> Status * Tenure_Segment / </a:t>
            </a:r>
            <a:r>
              <a:rPr lang="en-US" sz="900" b="0" dirty="0">
                <a:solidFill>
                  <a:srgbClr val="0000FF"/>
                </a:solidFill>
                <a:latin typeface="Courier New" panose="02070309020205020404" pitchFamily="49" charset="0"/>
              </a:rPr>
              <a:t>out</a:t>
            </a:r>
            <a:r>
              <a:rPr lang="en-US" sz="900" b="0" dirty="0">
                <a:solidFill>
                  <a:srgbClr val="000000"/>
                </a:solidFill>
                <a:latin typeface="Courier New" panose="02070309020205020404" pitchFamily="49" charset="0"/>
              </a:rPr>
              <a:t>=</a:t>
            </a:r>
            <a:r>
              <a:rPr lang="en-US" sz="900" b="0" dirty="0" err="1">
                <a:solidFill>
                  <a:srgbClr val="000000"/>
                </a:solidFill>
                <a:latin typeface="Courier New" panose="02070309020205020404" pitchFamily="49" charset="0"/>
              </a:rPr>
              <a:t>Segmented_Counts</a:t>
            </a:r>
            <a:r>
              <a:rPr lang="en-US" sz="900" b="0" dirty="0">
                <a:solidFill>
                  <a:srgbClr val="000000"/>
                </a:solidFill>
                <a:latin typeface="Courier New" panose="02070309020205020404" pitchFamily="49" charset="0"/>
              </a:rPr>
              <a:t> </a:t>
            </a:r>
            <a:r>
              <a:rPr lang="en-US" sz="900" b="0" dirty="0" err="1">
                <a:solidFill>
                  <a:srgbClr val="0000FF"/>
                </a:solidFill>
                <a:latin typeface="Courier New" panose="02070309020205020404" pitchFamily="49" charset="0"/>
              </a:rPr>
              <a:t>outpct</a:t>
            </a:r>
            <a:r>
              <a:rPr lang="en-US" sz="900" b="0" dirty="0">
                <a:solidFill>
                  <a:srgbClr val="000000"/>
                </a:solidFill>
                <a:latin typeface="Courier New" panose="02070309020205020404" pitchFamily="49" charset="0"/>
              </a:rPr>
              <a:t>  </a:t>
            </a:r>
            <a:r>
              <a:rPr lang="en-US" sz="900" b="0" dirty="0" err="1">
                <a:solidFill>
                  <a:srgbClr val="0000FF"/>
                </a:solidFill>
                <a:latin typeface="Courier New" panose="02070309020205020404" pitchFamily="49" charset="0"/>
              </a:rPr>
              <a:t>norow</a:t>
            </a:r>
            <a:r>
              <a:rPr lang="en-US" sz="900" b="0" dirty="0">
                <a:solidFill>
                  <a:srgbClr val="000000"/>
                </a:solidFill>
                <a:latin typeface="Courier New" panose="02070309020205020404" pitchFamily="49" charset="0"/>
              </a:rPr>
              <a:t> </a:t>
            </a:r>
            <a:r>
              <a:rPr lang="en-US" sz="900" b="0" dirty="0" err="1">
                <a:solidFill>
                  <a:srgbClr val="0000FF"/>
                </a:solidFill>
                <a:latin typeface="Courier New" panose="02070309020205020404" pitchFamily="49" charset="0"/>
              </a:rPr>
              <a:t>nocol</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a:lnSpc>
                <a:spcPct val="100000"/>
              </a:lnSpc>
              <a:spcBef>
                <a:spcPts val="0"/>
              </a:spcBef>
              <a:spcAft>
                <a:spcPts val="0"/>
              </a:spcAft>
            </a:pPr>
            <a:endParaRPr lang="en-CA" sz="900" b="0" dirty="0">
              <a:solidFill>
                <a:srgbClr val="000000"/>
              </a:solidFill>
              <a:latin typeface="Courier New" panose="02070309020205020404" pitchFamily="49" charset="0"/>
            </a:endParaRPr>
          </a:p>
          <a:p>
            <a:pPr>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sort</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a:t>
            </a:r>
            <a:r>
              <a:rPr lang="en-US" sz="900" b="0" dirty="0" err="1">
                <a:solidFill>
                  <a:srgbClr val="000000"/>
                </a:solidFill>
                <a:latin typeface="Courier New" panose="02070309020205020404" pitchFamily="49" charset="0"/>
              </a:rPr>
              <a:t>Segmented_Counts</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by</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descending</a:t>
            </a:r>
            <a:r>
              <a:rPr lang="en-US" sz="900" b="0" dirty="0">
                <a:solidFill>
                  <a:srgbClr val="000000"/>
                </a:solidFill>
                <a:latin typeface="Courier New" panose="02070309020205020404" pitchFamily="49" charset="0"/>
              </a:rPr>
              <a:t> Status </a:t>
            </a:r>
            <a:r>
              <a:rPr lang="en-US" sz="900" b="0" dirty="0">
                <a:solidFill>
                  <a:srgbClr val="0000FF"/>
                </a:solidFill>
                <a:latin typeface="Courier New" panose="02070309020205020404" pitchFamily="49" charset="0"/>
              </a:rPr>
              <a:t>descending</a:t>
            </a:r>
            <a:r>
              <a:rPr lang="en-US" sz="900" b="0" dirty="0">
                <a:solidFill>
                  <a:srgbClr val="000000"/>
                </a:solidFill>
                <a:latin typeface="Courier New" panose="02070309020205020404" pitchFamily="49" charset="0"/>
              </a:rPr>
              <a:t> Percent ;</a:t>
            </a:r>
          </a:p>
          <a:p>
            <a:pPr>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a:lnSpc>
                <a:spcPct val="100000"/>
              </a:lnSpc>
              <a:spcBef>
                <a:spcPts val="0"/>
              </a:spcBef>
              <a:spcAft>
                <a:spcPts val="0"/>
              </a:spcAft>
            </a:pPr>
            <a:endParaRPr lang="en-CA" sz="900" b="0" dirty="0">
              <a:solidFill>
                <a:srgbClr val="000000"/>
              </a:solidFill>
              <a:latin typeface="Courier New" panose="02070309020205020404" pitchFamily="49" charset="0"/>
            </a:endParaRPr>
          </a:p>
          <a:p>
            <a:pPr>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Print</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a:t>
            </a:r>
            <a:r>
              <a:rPr lang="en-US" sz="900" b="0" dirty="0" err="1">
                <a:solidFill>
                  <a:srgbClr val="000000"/>
                </a:solidFill>
                <a:latin typeface="Courier New" panose="02070309020205020404" pitchFamily="49" charset="0"/>
              </a:rPr>
              <a:t>Segmented_Counts</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noobs</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var</a:t>
            </a:r>
            <a:r>
              <a:rPr lang="en-CA" sz="900" b="0" dirty="0">
                <a:solidFill>
                  <a:srgbClr val="000000"/>
                </a:solidFill>
                <a:latin typeface="Courier New" panose="02070309020205020404" pitchFamily="49" charset="0"/>
              </a:rPr>
              <a:t> Status Tenure_Segment Count Percent;</a:t>
            </a:r>
          </a:p>
          <a:p>
            <a:pPr>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pPr>
              <a:lnSpc>
                <a:spcPct val="100000"/>
              </a:lnSpc>
              <a:spcBef>
                <a:spcPts val="0"/>
              </a:spcBef>
              <a:spcAft>
                <a:spcPts val="0"/>
              </a:spcAft>
            </a:pPr>
            <a:endParaRPr lang="en-CA" sz="900" b="0" dirty="0">
              <a:solidFill>
                <a:srgbClr val="000000"/>
              </a:solidFill>
              <a:latin typeface="Courier New" panose="02070309020205020404" pitchFamily="49" charset="0"/>
            </a:endParaRPr>
          </a:p>
          <a:p>
            <a:pPr>
              <a:lnSpc>
                <a:spcPct val="100000"/>
              </a:lnSpc>
              <a:spcBef>
                <a:spcPts val="0"/>
              </a:spcBef>
              <a:spcAft>
                <a:spcPts val="0"/>
              </a:spcAft>
            </a:pPr>
            <a:r>
              <a:rPr lang="en-US" sz="900" dirty="0">
                <a:solidFill>
                  <a:srgbClr val="0000FF"/>
                </a:solidFill>
                <a:latin typeface="Courier New" panose="02070309020205020404" pitchFamily="49" charset="0"/>
              </a:rPr>
              <a:t>T</a:t>
            </a:r>
            <a:r>
              <a:rPr lang="en-US" sz="900" b="0" dirty="0">
                <a:solidFill>
                  <a:srgbClr val="0000FF"/>
                </a:solidFill>
                <a:latin typeface="Courier New" panose="02070309020205020404" pitchFamily="49" charset="0"/>
              </a:rPr>
              <a:t>itle</a:t>
            </a:r>
            <a:r>
              <a:rPr lang="en-US" sz="900" b="0" dirty="0">
                <a:solidFill>
                  <a:srgbClr val="000000"/>
                </a:solidFill>
                <a:latin typeface="Courier New" panose="02070309020205020404" pitchFamily="49" charset="0"/>
              </a:rPr>
              <a:t> </a:t>
            </a:r>
            <a:r>
              <a:rPr lang="en-US" sz="900" b="0" dirty="0">
                <a:solidFill>
                  <a:srgbClr val="800080"/>
                </a:solidFill>
                <a:latin typeface="Courier New" panose="02070309020205020404" pitchFamily="49" charset="0"/>
              </a:rPr>
              <a:t>'Cluster Bar Chart - Tenure Segment and Customer Account Status'</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err="1">
                <a:solidFill>
                  <a:srgbClr val="000080"/>
                </a:solidFill>
                <a:latin typeface="Courier New" panose="02070309020205020404" pitchFamily="49" charset="0"/>
              </a:rPr>
              <a:t>sgplot</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 = </a:t>
            </a:r>
            <a:r>
              <a:rPr lang="en-US" sz="900" b="0" dirty="0" err="1">
                <a:solidFill>
                  <a:srgbClr val="000000"/>
                </a:solidFill>
                <a:latin typeface="Courier New" panose="02070309020205020404" pitchFamily="49" charset="0"/>
              </a:rPr>
              <a:t>segmented_counts</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US" sz="900" b="0" dirty="0" err="1">
                <a:solidFill>
                  <a:srgbClr val="0000FF"/>
                </a:solidFill>
                <a:latin typeface="Courier New" panose="02070309020205020404" pitchFamily="49" charset="0"/>
              </a:rPr>
              <a:t>vbar</a:t>
            </a:r>
            <a:r>
              <a:rPr lang="en-US" sz="900" b="0" dirty="0">
                <a:solidFill>
                  <a:srgbClr val="000000"/>
                </a:solidFill>
                <a:latin typeface="Courier New" panose="02070309020205020404" pitchFamily="49" charset="0"/>
              </a:rPr>
              <a:t> </a:t>
            </a:r>
            <a:r>
              <a:rPr lang="en-US" sz="900" b="0" dirty="0" err="1">
                <a:solidFill>
                  <a:srgbClr val="000000"/>
                </a:solidFill>
                <a:latin typeface="Courier New" panose="02070309020205020404" pitchFamily="49" charset="0"/>
              </a:rPr>
              <a:t>tenure_segment</a:t>
            </a:r>
            <a:r>
              <a:rPr lang="en-US" sz="900" b="0" dirty="0">
                <a:solidFill>
                  <a:srgbClr val="000000"/>
                </a:solidFill>
                <a:latin typeface="Courier New" panose="02070309020205020404" pitchFamily="49" charset="0"/>
              </a:rPr>
              <a:t>/</a:t>
            </a:r>
            <a:r>
              <a:rPr lang="en-US" sz="900" b="0" dirty="0">
                <a:solidFill>
                  <a:srgbClr val="0000FF"/>
                </a:solidFill>
                <a:latin typeface="Courier New" panose="02070309020205020404" pitchFamily="49" charset="0"/>
              </a:rPr>
              <a:t>response</a:t>
            </a:r>
            <a:r>
              <a:rPr lang="en-US" sz="900" b="0" dirty="0">
                <a:solidFill>
                  <a:srgbClr val="000000"/>
                </a:solidFill>
                <a:latin typeface="Courier New" panose="02070309020205020404" pitchFamily="49" charset="0"/>
              </a:rPr>
              <a:t> = percent </a:t>
            </a:r>
            <a:r>
              <a:rPr lang="en-US" sz="900" b="0" dirty="0">
                <a:solidFill>
                  <a:srgbClr val="0000FF"/>
                </a:solidFill>
                <a:latin typeface="Courier New" panose="02070309020205020404" pitchFamily="49" charset="0"/>
              </a:rPr>
              <a:t>group</a:t>
            </a:r>
            <a:r>
              <a:rPr lang="en-US" sz="900" b="0" dirty="0">
                <a:solidFill>
                  <a:srgbClr val="000000"/>
                </a:solidFill>
                <a:latin typeface="Courier New" panose="02070309020205020404" pitchFamily="49" charset="0"/>
              </a:rPr>
              <a:t>= status </a:t>
            </a:r>
            <a:r>
              <a:rPr lang="en-US" sz="900" b="0" dirty="0" err="1">
                <a:solidFill>
                  <a:srgbClr val="0000FF"/>
                </a:solidFill>
                <a:latin typeface="Courier New" panose="02070309020205020404" pitchFamily="49" charset="0"/>
              </a:rPr>
              <a:t>groupdisplay</a:t>
            </a:r>
            <a:r>
              <a:rPr lang="en-US" sz="900" b="0" dirty="0">
                <a:solidFill>
                  <a:srgbClr val="000000"/>
                </a:solidFill>
                <a:latin typeface="Courier New" panose="02070309020205020404" pitchFamily="49" charset="0"/>
              </a:rPr>
              <a:t>=cluster </a:t>
            </a:r>
            <a:r>
              <a:rPr lang="en-US" sz="900" b="0" dirty="0" err="1">
                <a:solidFill>
                  <a:srgbClr val="0000FF"/>
                </a:solidFill>
                <a:latin typeface="Courier New" panose="02070309020205020404" pitchFamily="49" charset="0"/>
              </a:rPr>
              <a:t>filltype</a:t>
            </a:r>
            <a:r>
              <a:rPr lang="en-US" sz="900" b="0" dirty="0">
                <a:solidFill>
                  <a:srgbClr val="000000"/>
                </a:solidFill>
                <a:latin typeface="Courier New" panose="02070309020205020404" pitchFamily="49" charset="0"/>
              </a:rPr>
              <a:t>=gradient;</a:t>
            </a:r>
          </a:p>
          <a:p>
            <a:pPr>
              <a:lnSpc>
                <a:spcPct val="100000"/>
              </a:lnSpc>
              <a:spcBef>
                <a:spcPts val="0"/>
              </a:spcBef>
              <a:spcAft>
                <a:spcPts val="0"/>
              </a:spcAft>
            </a:pPr>
            <a:r>
              <a:rPr lang="en-CA" sz="900" b="0" dirty="0" err="1">
                <a:solidFill>
                  <a:srgbClr val="0000FF"/>
                </a:solidFill>
                <a:latin typeface="Courier New" panose="02070309020205020404" pitchFamily="49" charset="0"/>
              </a:rPr>
              <a:t>yaxis</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label</a:t>
            </a:r>
            <a:r>
              <a:rPr lang="en-CA" sz="900" b="0" dirty="0">
                <a:solidFill>
                  <a:srgbClr val="000000"/>
                </a:solidFill>
                <a:latin typeface="Courier New" panose="02070309020205020404" pitchFamily="49" charset="0"/>
              </a:rPr>
              <a:t> = </a:t>
            </a:r>
            <a:r>
              <a:rPr lang="en-CA" sz="900" b="0" dirty="0">
                <a:solidFill>
                  <a:srgbClr val="800080"/>
                </a:solidFill>
                <a:latin typeface="Courier New" panose="02070309020205020404" pitchFamily="49" charset="0"/>
              </a:rPr>
              <a:t>'Percentage'</a:t>
            </a:r>
            <a:r>
              <a:rPr lang="en-CA" sz="900" b="0" dirty="0">
                <a:solidFill>
                  <a:srgbClr val="000000"/>
                </a:solidFill>
                <a:latin typeface="Courier New" panose="02070309020205020404" pitchFamily="49" charset="0"/>
              </a:rPr>
              <a:t>;</a:t>
            </a:r>
          </a:p>
          <a:p>
            <a:pPr>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348183B0-3C8D-3AFF-BDE9-0B968BC3340B}"/>
              </a:ext>
            </a:extLst>
          </p:cNvPr>
          <p:cNvSpPr txBox="1"/>
          <p:nvPr/>
        </p:nvSpPr>
        <p:spPr>
          <a:xfrm>
            <a:off x="1048871" y="161365"/>
            <a:ext cx="9923930" cy="461665"/>
          </a:xfrm>
          <a:prstGeom prst="rect">
            <a:avLst/>
          </a:prstGeom>
          <a:noFill/>
        </p:spPr>
        <p:txBody>
          <a:bodyPr wrap="square" rtlCol="0">
            <a:spAutoFit/>
          </a:bodyPr>
          <a:lstStyle/>
          <a:p>
            <a:r>
              <a:rPr lang="en-CA" sz="2400" b="1" dirty="0">
                <a:solidFill>
                  <a:srgbClr val="0070C0"/>
                </a:solidFill>
              </a:rPr>
              <a:t>Business Requirements </a:t>
            </a:r>
          </a:p>
        </p:txBody>
      </p:sp>
      <p:sp>
        <p:nvSpPr>
          <p:cNvPr id="4" name="TextBox 3">
            <a:extLst>
              <a:ext uri="{FF2B5EF4-FFF2-40B4-BE49-F238E27FC236}">
                <a16:creationId xmlns:a16="http://schemas.microsoft.com/office/drawing/2014/main" id="{0193ED75-7175-1FCA-687A-F6F8CD668852}"/>
              </a:ext>
            </a:extLst>
          </p:cNvPr>
          <p:cNvSpPr txBox="1"/>
          <p:nvPr/>
        </p:nvSpPr>
        <p:spPr>
          <a:xfrm>
            <a:off x="1048870" y="776918"/>
            <a:ext cx="10533529" cy="954107"/>
          </a:xfrm>
          <a:prstGeom prst="rect">
            <a:avLst/>
          </a:prstGeom>
          <a:noFill/>
        </p:spPr>
        <p:txBody>
          <a:bodyPr wrap="square" rtlCol="0">
            <a:spAutoFit/>
          </a:bodyPr>
          <a:lstStyle/>
          <a:p>
            <a:r>
              <a:rPr lang="en-CA" sz="1400" b="1" dirty="0">
                <a:latin typeface="Calibri" panose="020F0502020204030204" pitchFamily="34" charset="0"/>
                <a:ea typeface="Calibri" panose="020F0502020204030204" pitchFamily="34" charset="0"/>
                <a:cs typeface="Calibri" panose="020F0502020204030204" pitchFamily="34" charset="0"/>
              </a:rPr>
              <a:t>1.4. </a:t>
            </a:r>
            <a:r>
              <a:rPr lang="en-CA" sz="1400" dirty="0">
                <a:latin typeface="Calibri" panose="020F0502020204030204" pitchFamily="34" charset="0"/>
                <a:ea typeface="Calibri" panose="020F0502020204030204" pitchFamily="34" charset="0"/>
                <a:cs typeface="Calibri" panose="020F0502020204030204" pitchFamily="34" charset="0"/>
              </a:rPr>
              <a:t>Statistical Analysis:</a:t>
            </a:r>
          </a:p>
          <a:p>
            <a:r>
              <a:rPr lang="en-US" sz="1400" dirty="0">
                <a:solidFill>
                  <a:srgbClr val="000000"/>
                </a:solidFill>
                <a:latin typeface="Calibri" panose="020F0502020204030204" pitchFamily="34" charset="0"/>
              </a:rPr>
              <a:t>3</a:t>
            </a:r>
            <a:r>
              <a:rPr lang="en-US" sz="1400" b="0" i="0" u="none" strike="noStrike" baseline="0" dirty="0">
                <a:solidFill>
                  <a:srgbClr val="000000"/>
                </a:solidFill>
                <a:latin typeface="Calibri" panose="020F0502020204030204" pitchFamily="34" charset="0"/>
              </a:rPr>
              <a:t>) Segment the account, first by account status “Active” and “Deactivated”, then by </a:t>
            </a:r>
          </a:p>
          <a:p>
            <a:r>
              <a:rPr lang="en-US" sz="1400" b="0" i="0" u="none" strike="noStrike" baseline="0" dirty="0">
                <a:solidFill>
                  <a:srgbClr val="000000"/>
                </a:solidFill>
                <a:latin typeface="Calibri" panose="020F0502020204030204" pitchFamily="34" charset="0"/>
              </a:rPr>
              <a:t>Tenure: &lt; 30 days, 31---60 days, 61 days--- one year, over one year. Report the </a:t>
            </a:r>
          </a:p>
          <a:p>
            <a:r>
              <a:rPr lang="en-US" sz="1400" b="0" i="0" u="none" strike="noStrike" baseline="0" dirty="0">
                <a:solidFill>
                  <a:srgbClr val="000000"/>
                </a:solidFill>
                <a:latin typeface="Calibri" panose="020F0502020204030204" pitchFamily="34" charset="0"/>
              </a:rPr>
              <a:t>number of accounts of percent of all for each segment. </a:t>
            </a:r>
            <a:r>
              <a:rPr lang="en-US" sz="1400" dirty="0">
                <a:latin typeface="Calibri" panose="020F0502020204030204" pitchFamily="34" charset="0"/>
                <a:ea typeface="Calibri" panose="020F0502020204030204" pitchFamily="34" charset="0"/>
                <a:cs typeface="Calibri" panose="020F0502020204030204" pitchFamily="34" charset="0"/>
              </a:rPr>
              <a:t>.</a:t>
            </a:r>
          </a:p>
        </p:txBody>
      </p:sp>
      <p:pic>
        <p:nvPicPr>
          <p:cNvPr id="10" name="Picture 9">
            <a:extLst>
              <a:ext uri="{FF2B5EF4-FFF2-40B4-BE49-F238E27FC236}">
                <a16:creationId xmlns:a16="http://schemas.microsoft.com/office/drawing/2014/main" id="{DF96D47D-BF0A-1770-B6C9-6B77E5388EC9}"/>
              </a:ext>
            </a:extLst>
          </p:cNvPr>
          <p:cNvPicPr>
            <a:picLocks noChangeAspect="1"/>
          </p:cNvPicPr>
          <p:nvPr/>
        </p:nvPicPr>
        <p:blipFill>
          <a:blip r:embed="rId2"/>
          <a:stretch>
            <a:fillRect/>
          </a:stretch>
        </p:blipFill>
        <p:spPr>
          <a:xfrm>
            <a:off x="7863465" y="161365"/>
            <a:ext cx="4328535" cy="4112943"/>
          </a:xfrm>
          <a:prstGeom prst="rect">
            <a:avLst/>
          </a:prstGeom>
        </p:spPr>
      </p:pic>
      <p:pic>
        <p:nvPicPr>
          <p:cNvPr id="12" name="Picture 11">
            <a:extLst>
              <a:ext uri="{FF2B5EF4-FFF2-40B4-BE49-F238E27FC236}">
                <a16:creationId xmlns:a16="http://schemas.microsoft.com/office/drawing/2014/main" id="{08086E9B-0F19-863C-7BEC-651556E50D0F}"/>
              </a:ext>
            </a:extLst>
          </p:cNvPr>
          <p:cNvPicPr>
            <a:picLocks noChangeAspect="1"/>
          </p:cNvPicPr>
          <p:nvPr/>
        </p:nvPicPr>
        <p:blipFill>
          <a:blip r:embed="rId3"/>
          <a:stretch>
            <a:fillRect/>
          </a:stretch>
        </p:blipFill>
        <p:spPr>
          <a:xfrm>
            <a:off x="7746443" y="4274308"/>
            <a:ext cx="4328536" cy="2583692"/>
          </a:xfrm>
          <a:prstGeom prst="rect">
            <a:avLst/>
          </a:prstGeom>
        </p:spPr>
      </p:pic>
    </p:spTree>
    <p:extLst>
      <p:ext uri="{BB962C8B-B14F-4D97-AF65-F5344CB8AC3E}">
        <p14:creationId xmlns:p14="http://schemas.microsoft.com/office/powerpoint/2010/main" val="402681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4125C-87D0-205F-D64B-88507BDDAA63}"/>
              </a:ext>
            </a:extLst>
          </p:cNvPr>
          <p:cNvSpPr>
            <a:spLocks noGrp="1"/>
          </p:cNvSpPr>
          <p:nvPr>
            <p:ph sz="half" idx="1"/>
          </p:nvPr>
        </p:nvSpPr>
        <p:spPr>
          <a:xfrm>
            <a:off x="6741460" y="887960"/>
            <a:ext cx="5522257" cy="1251139"/>
          </a:xfrm>
        </p:spPr>
        <p:txBody>
          <a:bodyPr>
            <a:noAutofit/>
          </a:bodyPr>
          <a:lstStyle/>
          <a:p>
            <a:pPr>
              <a:lnSpc>
                <a:spcPct val="100000"/>
              </a:lnSpc>
              <a:spcBef>
                <a:spcPts val="0"/>
              </a:spcBef>
              <a:spcAft>
                <a:spcPts val="0"/>
              </a:spcAft>
            </a:pPr>
            <a:r>
              <a:rPr lang="en-CA" sz="900" dirty="0">
                <a:solidFill>
                  <a:srgbClr val="0000FF"/>
                </a:solidFill>
                <a:latin typeface="Courier New" panose="02070309020205020404" pitchFamily="49" charset="0"/>
              </a:rPr>
              <a:t>Title1</a:t>
            </a:r>
            <a:r>
              <a:rPr lang="en-CA" sz="900" dirty="0">
                <a:solidFill>
                  <a:srgbClr val="000000"/>
                </a:solidFill>
                <a:latin typeface="Courier New" panose="02070309020205020404" pitchFamily="49" charset="0"/>
              </a:rPr>
              <a:t> </a:t>
            </a:r>
            <a:r>
              <a:rPr lang="en-CA" sz="900" dirty="0">
                <a:solidFill>
                  <a:srgbClr val="800080"/>
                </a:solidFill>
                <a:latin typeface="Courier New" panose="02070309020205020404" pitchFamily="49" charset="0"/>
              </a:rPr>
              <a:t>"Chi Square Test"</a:t>
            </a:r>
            <a:r>
              <a:rPr lang="en-CA" sz="900" dirty="0">
                <a:solidFill>
                  <a:srgbClr val="000000"/>
                </a:solidFill>
                <a:latin typeface="Courier New" panose="02070309020205020404" pitchFamily="49" charset="0"/>
              </a:rPr>
              <a:t>;</a:t>
            </a:r>
          </a:p>
          <a:p>
            <a:pPr>
              <a:lnSpc>
                <a:spcPct val="100000"/>
              </a:lnSpc>
              <a:spcBef>
                <a:spcPts val="0"/>
              </a:spcBef>
              <a:spcAft>
                <a:spcPts val="0"/>
              </a:spcAft>
            </a:pPr>
            <a:r>
              <a:rPr lang="en-US" sz="900" dirty="0">
                <a:solidFill>
                  <a:srgbClr val="0000FF"/>
                </a:solidFill>
                <a:latin typeface="Courier New" panose="02070309020205020404" pitchFamily="49" charset="0"/>
              </a:rPr>
              <a:t>Title2</a:t>
            </a:r>
            <a:r>
              <a:rPr lang="en-US" sz="900" dirty="0">
                <a:solidFill>
                  <a:srgbClr val="000000"/>
                </a:solidFill>
                <a:latin typeface="Courier New" panose="02070309020205020404" pitchFamily="49" charset="0"/>
              </a:rPr>
              <a:t> </a:t>
            </a:r>
            <a:r>
              <a:rPr lang="en-US" sz="900" dirty="0">
                <a:solidFill>
                  <a:srgbClr val="800080"/>
                </a:solidFill>
                <a:latin typeface="Courier New" panose="02070309020205020404" pitchFamily="49" charset="0"/>
              </a:rPr>
              <a:t>'Association between the tenure segments and “Good Credit” “RatePlan ” and “DealerType.'</a:t>
            </a:r>
            <a:r>
              <a:rPr lang="en-US" sz="900" dirty="0">
                <a:solidFill>
                  <a:srgbClr val="000000"/>
                </a:solidFill>
                <a:latin typeface="Courier New" panose="02070309020205020404" pitchFamily="49" charset="0"/>
              </a:rPr>
              <a:t>;</a:t>
            </a:r>
          </a:p>
          <a:p>
            <a:pPr>
              <a:lnSpc>
                <a:spcPct val="100000"/>
              </a:lnSpc>
              <a:spcBef>
                <a:spcPts val="0"/>
              </a:spcBef>
              <a:spcAft>
                <a:spcPts val="0"/>
              </a:spcAft>
            </a:pPr>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Freq</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a:t>
            </a:r>
            <a:r>
              <a:rPr lang="en-US" sz="900" b="0" dirty="0" err="1">
                <a:solidFill>
                  <a:srgbClr val="000000"/>
                </a:solidFill>
                <a:latin typeface="Courier New" panose="02070309020205020404" pitchFamily="49" charset="0"/>
              </a:rPr>
              <a:t>Account_Segments</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tables</a:t>
            </a:r>
            <a:r>
              <a:rPr lang="en-US" sz="900" b="0" dirty="0">
                <a:solidFill>
                  <a:srgbClr val="000000"/>
                </a:solidFill>
                <a:latin typeface="Courier New" panose="02070309020205020404" pitchFamily="49" charset="0"/>
              </a:rPr>
              <a:t> Tenure_Segment * GoodCredit / </a:t>
            </a:r>
            <a:r>
              <a:rPr lang="en-US" sz="900" b="0" dirty="0" err="1">
                <a:solidFill>
                  <a:srgbClr val="0000FF"/>
                </a:solidFill>
                <a:latin typeface="Courier New" panose="02070309020205020404" pitchFamily="49" charset="0"/>
              </a:rPr>
              <a:t>chisq</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expected</a:t>
            </a:r>
            <a:r>
              <a:rPr lang="en-US" sz="900" b="0" dirty="0">
                <a:solidFill>
                  <a:srgbClr val="000000"/>
                </a:solidFill>
                <a:latin typeface="Courier New" panose="02070309020205020404" pitchFamily="49" charset="0"/>
              </a:rPr>
              <a:t> </a:t>
            </a:r>
            <a:r>
              <a:rPr lang="en-US" sz="900" b="0" dirty="0" err="1">
                <a:solidFill>
                  <a:srgbClr val="0000FF"/>
                </a:solidFill>
                <a:latin typeface="Courier New" panose="02070309020205020404" pitchFamily="49" charset="0"/>
              </a:rPr>
              <a:t>norow</a:t>
            </a:r>
            <a:r>
              <a:rPr lang="en-US" sz="900" b="0" dirty="0">
                <a:solidFill>
                  <a:srgbClr val="000000"/>
                </a:solidFill>
                <a:latin typeface="Courier New" panose="02070309020205020404" pitchFamily="49" charset="0"/>
              </a:rPr>
              <a:t> </a:t>
            </a:r>
            <a:r>
              <a:rPr lang="en-US" sz="900" b="0" dirty="0" err="1">
                <a:solidFill>
                  <a:srgbClr val="0000FF"/>
                </a:solidFill>
                <a:latin typeface="Courier New" panose="02070309020205020404" pitchFamily="49" charset="0"/>
              </a:rPr>
              <a:t>nocol</a:t>
            </a:r>
            <a:r>
              <a:rPr lang="en-US" sz="900" b="0" dirty="0">
                <a:solidFill>
                  <a:srgbClr val="000000"/>
                </a:solidFill>
                <a:latin typeface="Courier New" panose="02070309020205020404" pitchFamily="49" charset="0"/>
              </a:rPr>
              <a:t>;</a:t>
            </a:r>
          </a:p>
          <a:p>
            <a:pPr>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tables</a:t>
            </a:r>
            <a:r>
              <a:rPr lang="en-CA" sz="900" b="0" dirty="0">
                <a:solidFill>
                  <a:srgbClr val="000000"/>
                </a:solidFill>
                <a:latin typeface="Courier New" panose="02070309020205020404" pitchFamily="49" charset="0"/>
              </a:rPr>
              <a:t> Tenure_Segment * RatePlan / </a:t>
            </a:r>
            <a:r>
              <a:rPr lang="en-CA" sz="900" b="0" dirty="0">
                <a:solidFill>
                  <a:srgbClr val="0000FF"/>
                </a:solidFill>
                <a:latin typeface="Courier New" panose="02070309020205020404" pitchFamily="49" charset="0"/>
              </a:rPr>
              <a:t>chisq</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expected</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norow</a:t>
            </a:r>
            <a:r>
              <a:rPr lang="en-CA" sz="900" b="0" dirty="0">
                <a:solidFill>
                  <a:srgbClr val="000000"/>
                </a:solidFill>
                <a:latin typeface="Courier New" panose="02070309020205020404" pitchFamily="49" charset="0"/>
              </a:rPr>
              <a:t> </a:t>
            </a:r>
            <a:r>
              <a:rPr lang="en-CA" sz="900" b="0" dirty="0" err="1">
                <a:solidFill>
                  <a:srgbClr val="0000FF"/>
                </a:solidFill>
                <a:latin typeface="Courier New" panose="02070309020205020404" pitchFamily="49" charset="0"/>
              </a:rPr>
              <a:t>nocol</a:t>
            </a:r>
            <a:r>
              <a:rPr lang="en-CA" sz="900" b="0" dirty="0">
                <a:solidFill>
                  <a:srgbClr val="000000"/>
                </a:solidFill>
                <a:latin typeface="Courier New" panose="02070309020205020404" pitchFamily="49" charset="0"/>
              </a:rPr>
              <a:t>;</a:t>
            </a:r>
          </a:p>
          <a:p>
            <a:pPr>
              <a:lnSpc>
                <a:spcPct val="100000"/>
              </a:lnSpc>
              <a:spcBef>
                <a:spcPts val="0"/>
              </a:spcBef>
              <a:spcAft>
                <a:spcPts val="0"/>
              </a:spcAft>
            </a:pP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tables</a:t>
            </a:r>
            <a:r>
              <a:rPr lang="en-CA" sz="900" b="0" dirty="0">
                <a:solidFill>
                  <a:srgbClr val="000000"/>
                </a:solidFill>
                <a:latin typeface="Courier New" panose="02070309020205020404" pitchFamily="49" charset="0"/>
              </a:rPr>
              <a:t> Tenure_Segment * DealerType / </a:t>
            </a:r>
            <a:r>
              <a:rPr lang="en-CA" sz="900" b="0" dirty="0">
                <a:solidFill>
                  <a:srgbClr val="0000FF"/>
                </a:solidFill>
                <a:latin typeface="Courier New" panose="02070309020205020404" pitchFamily="49" charset="0"/>
              </a:rPr>
              <a:t>chisq</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expected</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norow</a:t>
            </a:r>
            <a:r>
              <a:rPr lang="en-CA" sz="900" b="0" dirty="0">
                <a:solidFill>
                  <a:srgbClr val="000000"/>
                </a:solidFill>
                <a:latin typeface="Courier New" panose="02070309020205020404" pitchFamily="49" charset="0"/>
              </a:rPr>
              <a:t> </a:t>
            </a:r>
            <a:r>
              <a:rPr lang="en-CA" sz="900" b="0" dirty="0" err="1">
                <a:solidFill>
                  <a:srgbClr val="0000FF"/>
                </a:solidFill>
                <a:latin typeface="Courier New" panose="02070309020205020404" pitchFamily="49" charset="0"/>
              </a:rPr>
              <a:t>nocol</a:t>
            </a:r>
            <a:r>
              <a:rPr lang="en-CA" sz="900" b="0" dirty="0">
                <a:solidFill>
                  <a:srgbClr val="000000"/>
                </a:solidFill>
                <a:latin typeface="Courier New" panose="02070309020205020404" pitchFamily="49" charset="0"/>
              </a:rPr>
              <a:t>;</a:t>
            </a:r>
          </a:p>
          <a:p>
            <a:pPr>
              <a:lnSpc>
                <a:spcPct val="100000"/>
              </a:lnSpc>
              <a:spcBef>
                <a:spcPts val="0"/>
              </a:spcBef>
              <a:spcAft>
                <a:spcPts val="0"/>
              </a:spcAft>
            </a:pPr>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348183B0-3C8D-3AFF-BDE9-0B968BC3340B}"/>
              </a:ext>
            </a:extLst>
          </p:cNvPr>
          <p:cNvSpPr txBox="1"/>
          <p:nvPr/>
        </p:nvSpPr>
        <p:spPr>
          <a:xfrm>
            <a:off x="784413" y="161365"/>
            <a:ext cx="10188387" cy="461665"/>
          </a:xfrm>
          <a:prstGeom prst="rect">
            <a:avLst/>
          </a:prstGeom>
          <a:noFill/>
        </p:spPr>
        <p:txBody>
          <a:bodyPr wrap="square" rtlCol="0">
            <a:spAutoFit/>
          </a:bodyPr>
          <a:lstStyle/>
          <a:p>
            <a:r>
              <a:rPr lang="en-CA" sz="2400" b="1" dirty="0">
                <a:solidFill>
                  <a:srgbClr val="0070C0"/>
                </a:solidFill>
              </a:rPr>
              <a:t>Business Requirements </a:t>
            </a:r>
          </a:p>
        </p:txBody>
      </p:sp>
      <p:sp>
        <p:nvSpPr>
          <p:cNvPr id="4" name="TextBox 3">
            <a:extLst>
              <a:ext uri="{FF2B5EF4-FFF2-40B4-BE49-F238E27FC236}">
                <a16:creationId xmlns:a16="http://schemas.microsoft.com/office/drawing/2014/main" id="{0193ED75-7175-1FCA-687A-F6F8CD668852}"/>
              </a:ext>
            </a:extLst>
          </p:cNvPr>
          <p:cNvSpPr txBox="1"/>
          <p:nvPr/>
        </p:nvSpPr>
        <p:spPr>
          <a:xfrm>
            <a:off x="784413" y="766631"/>
            <a:ext cx="6046696" cy="738664"/>
          </a:xfrm>
          <a:prstGeom prst="rect">
            <a:avLst/>
          </a:prstGeom>
          <a:noFill/>
        </p:spPr>
        <p:txBody>
          <a:bodyPr wrap="square" rtlCol="0">
            <a:spAutoFit/>
          </a:bodyPr>
          <a:lstStyle/>
          <a:p>
            <a:r>
              <a:rPr lang="en-CA" sz="1400" dirty="0">
                <a:latin typeface="Calibri" panose="020F0502020204030204" pitchFamily="34" charset="0"/>
                <a:ea typeface="Calibri" panose="020F0502020204030204" pitchFamily="34" charset="0"/>
                <a:cs typeface="Calibri" panose="020F0502020204030204" pitchFamily="34" charset="0"/>
              </a:rPr>
              <a:t>1.4. Statistical Analysis:</a:t>
            </a:r>
          </a:p>
          <a:p>
            <a:r>
              <a:rPr lang="en-US" sz="1400" b="0" i="0" u="none" strike="noStrike" baseline="0" dirty="0">
                <a:solidFill>
                  <a:srgbClr val="000000"/>
                </a:solidFill>
                <a:latin typeface="Calibri" panose="020F0502020204030204" pitchFamily="34" charset="0"/>
              </a:rPr>
              <a:t>4) Test the general association between the tenure segments and “Good Credit” </a:t>
            </a:r>
          </a:p>
          <a:p>
            <a:r>
              <a:rPr lang="en-CA" sz="1400" b="0" i="0" u="none" strike="noStrike" baseline="0" dirty="0">
                <a:solidFill>
                  <a:srgbClr val="000000"/>
                </a:solidFill>
                <a:latin typeface="DengXian" panose="02010600030101010101" pitchFamily="2" charset="-122"/>
              </a:rPr>
              <a:t>“</a:t>
            </a:r>
            <a:r>
              <a:rPr lang="en-CA" sz="1400" b="0" i="0" u="none" strike="noStrike" baseline="0" dirty="0">
                <a:solidFill>
                  <a:srgbClr val="000000"/>
                </a:solidFill>
                <a:latin typeface="Calibri" panose="020F0502020204030204" pitchFamily="34" charset="0"/>
              </a:rPr>
              <a:t>RatePlan ” and “DealerType.” </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6487D4D-3366-331E-CC58-79DDC1D10B92}"/>
              </a:ext>
            </a:extLst>
          </p:cNvPr>
          <p:cNvPicPr>
            <a:picLocks noChangeAspect="1"/>
          </p:cNvPicPr>
          <p:nvPr/>
        </p:nvPicPr>
        <p:blipFill>
          <a:blip r:embed="rId2"/>
          <a:stretch>
            <a:fillRect/>
          </a:stretch>
        </p:blipFill>
        <p:spPr>
          <a:xfrm>
            <a:off x="850213" y="1639321"/>
            <a:ext cx="4313458" cy="5113463"/>
          </a:xfrm>
          <a:prstGeom prst="rect">
            <a:avLst/>
          </a:prstGeom>
        </p:spPr>
      </p:pic>
      <p:pic>
        <p:nvPicPr>
          <p:cNvPr id="11" name="Picture 10">
            <a:extLst>
              <a:ext uri="{FF2B5EF4-FFF2-40B4-BE49-F238E27FC236}">
                <a16:creationId xmlns:a16="http://schemas.microsoft.com/office/drawing/2014/main" id="{FA161928-5BB7-B058-864E-129A9CD2D013}"/>
              </a:ext>
            </a:extLst>
          </p:cNvPr>
          <p:cNvPicPr>
            <a:picLocks noChangeAspect="1"/>
          </p:cNvPicPr>
          <p:nvPr/>
        </p:nvPicPr>
        <p:blipFill>
          <a:blip r:embed="rId3"/>
          <a:stretch>
            <a:fillRect/>
          </a:stretch>
        </p:blipFill>
        <p:spPr>
          <a:xfrm>
            <a:off x="4876801" y="2250142"/>
            <a:ext cx="3558987" cy="4479660"/>
          </a:xfrm>
          <a:prstGeom prst="rect">
            <a:avLst/>
          </a:prstGeom>
        </p:spPr>
      </p:pic>
      <p:pic>
        <p:nvPicPr>
          <p:cNvPr id="14" name="Picture 13">
            <a:extLst>
              <a:ext uri="{FF2B5EF4-FFF2-40B4-BE49-F238E27FC236}">
                <a16:creationId xmlns:a16="http://schemas.microsoft.com/office/drawing/2014/main" id="{315CE42D-A277-47DE-FCE8-37401D25A3DA}"/>
              </a:ext>
            </a:extLst>
          </p:cNvPr>
          <p:cNvPicPr>
            <a:picLocks noChangeAspect="1"/>
          </p:cNvPicPr>
          <p:nvPr/>
        </p:nvPicPr>
        <p:blipFill>
          <a:blip r:embed="rId4"/>
          <a:stretch>
            <a:fillRect/>
          </a:stretch>
        </p:blipFill>
        <p:spPr>
          <a:xfrm>
            <a:off x="8722659" y="2330824"/>
            <a:ext cx="3290047" cy="4484802"/>
          </a:xfrm>
          <a:prstGeom prst="rect">
            <a:avLst/>
          </a:prstGeom>
        </p:spPr>
      </p:pic>
    </p:spTree>
    <p:extLst>
      <p:ext uri="{BB962C8B-B14F-4D97-AF65-F5344CB8AC3E}">
        <p14:creationId xmlns:p14="http://schemas.microsoft.com/office/powerpoint/2010/main" val="4007953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8183B0-3C8D-3AFF-BDE9-0B968BC3340B}"/>
              </a:ext>
            </a:extLst>
          </p:cNvPr>
          <p:cNvSpPr txBox="1"/>
          <p:nvPr/>
        </p:nvSpPr>
        <p:spPr>
          <a:xfrm>
            <a:off x="784413" y="161365"/>
            <a:ext cx="10188387" cy="461665"/>
          </a:xfrm>
          <a:prstGeom prst="rect">
            <a:avLst/>
          </a:prstGeom>
          <a:noFill/>
        </p:spPr>
        <p:txBody>
          <a:bodyPr wrap="square" rtlCol="0">
            <a:spAutoFit/>
          </a:bodyPr>
          <a:lstStyle/>
          <a:p>
            <a:r>
              <a:rPr lang="en-CA" sz="2400" b="1" dirty="0">
                <a:solidFill>
                  <a:srgbClr val="0070C0"/>
                </a:solidFill>
              </a:rPr>
              <a:t>Business Requirements </a:t>
            </a:r>
          </a:p>
        </p:txBody>
      </p:sp>
      <p:sp>
        <p:nvSpPr>
          <p:cNvPr id="6" name="TextBox 5">
            <a:extLst>
              <a:ext uri="{FF2B5EF4-FFF2-40B4-BE49-F238E27FC236}">
                <a16:creationId xmlns:a16="http://schemas.microsoft.com/office/drawing/2014/main" id="{7DF01168-C5E4-648D-E48A-5A774EC05100}"/>
              </a:ext>
            </a:extLst>
          </p:cNvPr>
          <p:cNvSpPr txBox="1"/>
          <p:nvPr/>
        </p:nvSpPr>
        <p:spPr>
          <a:xfrm>
            <a:off x="851647" y="161365"/>
            <a:ext cx="6526305" cy="615553"/>
          </a:xfrm>
          <a:prstGeom prst="rect">
            <a:avLst/>
          </a:prstGeom>
          <a:noFill/>
        </p:spPr>
        <p:txBody>
          <a:bodyPr wrap="square" rtlCol="0">
            <a:spAutoFit/>
          </a:bodyPr>
          <a:lstStyle/>
          <a:p>
            <a:endParaRPr lang="en-CA" sz="1800" b="0" i="0" u="none" strike="noStrike" baseline="0" dirty="0">
              <a:solidFill>
                <a:srgbClr val="000000"/>
              </a:solidFill>
              <a:latin typeface="Calibri" panose="020F0502020204030204" pitchFamily="34" charset="0"/>
            </a:endParaRPr>
          </a:p>
          <a:p>
            <a:r>
              <a:rPr lang="en-US" sz="1600" b="0" i="0" u="none" strike="noStrike" baseline="0" dirty="0">
                <a:solidFill>
                  <a:srgbClr val="000000"/>
                </a:solidFill>
                <a:latin typeface="Calibri" panose="020F0502020204030204" pitchFamily="34" charset="0"/>
              </a:rPr>
              <a:t> </a:t>
            </a:r>
            <a:endParaRPr lang="en-CA" sz="1600" dirty="0"/>
          </a:p>
        </p:txBody>
      </p:sp>
      <p:sp>
        <p:nvSpPr>
          <p:cNvPr id="4" name="TextBox 3">
            <a:extLst>
              <a:ext uri="{FF2B5EF4-FFF2-40B4-BE49-F238E27FC236}">
                <a16:creationId xmlns:a16="http://schemas.microsoft.com/office/drawing/2014/main" id="{0193ED75-7175-1FCA-687A-F6F8CD668852}"/>
              </a:ext>
            </a:extLst>
          </p:cNvPr>
          <p:cNvSpPr txBox="1"/>
          <p:nvPr/>
        </p:nvSpPr>
        <p:spPr>
          <a:xfrm>
            <a:off x="784413" y="766631"/>
            <a:ext cx="11120716" cy="738664"/>
          </a:xfrm>
          <a:prstGeom prst="rect">
            <a:avLst/>
          </a:prstGeom>
          <a:noFill/>
        </p:spPr>
        <p:txBody>
          <a:bodyPr wrap="square" rtlCol="0">
            <a:spAutoFit/>
          </a:bodyPr>
          <a:lstStyle/>
          <a:p>
            <a:r>
              <a:rPr lang="en-CA" sz="1400" b="1" dirty="0">
                <a:latin typeface="Calibri" panose="020F0502020204030204" pitchFamily="34" charset="0"/>
                <a:ea typeface="Calibri" panose="020F0502020204030204" pitchFamily="34" charset="0"/>
                <a:cs typeface="Calibri" panose="020F0502020204030204" pitchFamily="34" charset="0"/>
              </a:rPr>
              <a:t>1.4. </a:t>
            </a:r>
            <a:r>
              <a:rPr lang="en-CA" sz="1400" dirty="0">
                <a:latin typeface="Calibri" panose="020F0502020204030204" pitchFamily="34" charset="0"/>
                <a:ea typeface="Calibri" panose="020F0502020204030204" pitchFamily="34" charset="0"/>
                <a:cs typeface="Calibri" panose="020F0502020204030204" pitchFamily="34" charset="0"/>
              </a:rPr>
              <a:t>Statistical Analysis:</a:t>
            </a:r>
          </a:p>
          <a:p>
            <a:r>
              <a:rPr lang="en-US" sz="1400" b="0" i="0" u="none" strike="noStrike" baseline="0" dirty="0">
                <a:solidFill>
                  <a:srgbClr val="000000"/>
                </a:solidFill>
                <a:latin typeface="Calibri" panose="020F0502020204030204" pitchFamily="34" charset="0"/>
              </a:rPr>
              <a:t>5) Is there any association between the account status and the tenure segments? </a:t>
            </a:r>
          </a:p>
          <a:p>
            <a:r>
              <a:rPr lang="en-US" sz="1400" b="0" i="0" u="none" strike="noStrike" baseline="0" dirty="0">
                <a:solidFill>
                  <a:srgbClr val="000000"/>
                </a:solidFill>
                <a:latin typeface="Calibri" panose="020F0502020204030204" pitchFamily="34" charset="0"/>
              </a:rPr>
              <a:t>Could you find a better tenure segmentation strategy that is more associated </a:t>
            </a:r>
            <a:r>
              <a:rPr lang="en-CA" sz="1400" b="0" i="0" u="none" strike="noStrike" baseline="0" dirty="0">
                <a:solidFill>
                  <a:srgbClr val="000000"/>
                </a:solidFill>
                <a:latin typeface="Calibri" panose="020F0502020204030204" pitchFamily="34" charset="0"/>
              </a:rPr>
              <a:t>with the account status? </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9ABBD1E-7C72-9E1D-47E6-F00C451BAC63}"/>
              </a:ext>
            </a:extLst>
          </p:cNvPr>
          <p:cNvSpPr txBox="1"/>
          <p:nvPr/>
        </p:nvSpPr>
        <p:spPr>
          <a:xfrm>
            <a:off x="784414" y="1881978"/>
            <a:ext cx="4495798" cy="4170372"/>
          </a:xfrm>
          <a:prstGeom prst="rect">
            <a:avLst/>
          </a:prstGeom>
          <a:noFill/>
        </p:spPr>
        <p:txBody>
          <a:bodyPr wrap="square" rtlCol="0">
            <a:spAutoFit/>
          </a:bodyPr>
          <a:lstStyle/>
          <a:p>
            <a:r>
              <a:rPr lang="en-US" sz="800" dirty="0">
                <a:solidFill>
                  <a:srgbClr val="0000FF"/>
                </a:solidFill>
                <a:latin typeface="Courier New" panose="02070309020205020404" pitchFamily="49" charset="0"/>
              </a:rPr>
              <a:t>Title</a:t>
            </a:r>
            <a:r>
              <a:rPr lang="en-US" sz="800" dirty="0">
                <a:solidFill>
                  <a:srgbClr val="000000"/>
                </a:solidFill>
                <a:latin typeface="Courier New" panose="02070309020205020404" pitchFamily="49" charset="0"/>
              </a:rPr>
              <a:t> </a:t>
            </a:r>
            <a:r>
              <a:rPr lang="en-US" sz="800" dirty="0">
                <a:solidFill>
                  <a:srgbClr val="800080"/>
                </a:solidFill>
                <a:latin typeface="Courier New" panose="02070309020205020404" pitchFamily="49" charset="0"/>
              </a:rPr>
              <a:t>"Chi Square Test - Association between the account status and the tenure segments"</a:t>
            </a:r>
            <a:r>
              <a:rPr lang="en-US" sz="800" dirty="0">
                <a:solidFill>
                  <a:srgbClr val="000000"/>
                </a:solidFill>
                <a:latin typeface="Courier New" panose="02070309020205020404" pitchFamily="49" charset="0"/>
              </a:rPr>
              <a:t>;</a:t>
            </a:r>
          </a:p>
          <a:p>
            <a:r>
              <a:rPr lang="en-CA" sz="800" b="1" dirty="0">
                <a:solidFill>
                  <a:srgbClr val="000080"/>
                </a:solidFill>
                <a:latin typeface="Courier New" panose="02070309020205020404" pitchFamily="49" charset="0"/>
              </a:rPr>
              <a:t>Proc</a:t>
            </a:r>
            <a:r>
              <a:rPr lang="en-CA" sz="800" b="0" dirty="0">
                <a:solidFill>
                  <a:srgbClr val="000000"/>
                </a:solidFill>
                <a:latin typeface="Courier New" panose="02070309020205020404" pitchFamily="49" charset="0"/>
              </a:rPr>
              <a:t> </a:t>
            </a:r>
            <a:r>
              <a:rPr lang="en-CA" sz="800" b="1" dirty="0">
                <a:solidFill>
                  <a:srgbClr val="000080"/>
                </a:solidFill>
                <a:latin typeface="Courier New" panose="02070309020205020404" pitchFamily="49" charset="0"/>
              </a:rPr>
              <a:t>Freq</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data</a:t>
            </a:r>
            <a:r>
              <a:rPr lang="en-CA" sz="800" b="0" dirty="0">
                <a:solidFill>
                  <a:srgbClr val="000000"/>
                </a:solidFill>
                <a:latin typeface="Courier New" panose="02070309020205020404" pitchFamily="49" charset="0"/>
              </a:rPr>
              <a:t>=</a:t>
            </a:r>
            <a:r>
              <a:rPr lang="en-CA" sz="800" b="0" dirty="0" err="1">
                <a:solidFill>
                  <a:srgbClr val="000000"/>
                </a:solidFill>
                <a:latin typeface="Courier New" panose="02070309020205020404" pitchFamily="49" charset="0"/>
              </a:rPr>
              <a:t>Tenure_Segments_opt</a:t>
            </a:r>
            <a:r>
              <a:rPr lang="en-CA" sz="800" b="0" dirty="0">
                <a:solidFill>
                  <a:srgbClr val="000000"/>
                </a:solidFill>
                <a:latin typeface="Courier New" panose="02070309020205020404" pitchFamily="49" charset="0"/>
              </a:rPr>
              <a:t>;</a:t>
            </a:r>
          </a:p>
          <a:p>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tables</a:t>
            </a:r>
            <a:r>
              <a:rPr lang="en-CA" sz="800" b="0" dirty="0">
                <a:solidFill>
                  <a:srgbClr val="000000"/>
                </a:solidFill>
                <a:latin typeface="Courier New" panose="02070309020205020404" pitchFamily="49" charset="0"/>
              </a:rPr>
              <a:t> Status * Tenure_Segment_B / </a:t>
            </a:r>
            <a:r>
              <a:rPr lang="en-CA" sz="800" b="0" dirty="0">
                <a:solidFill>
                  <a:srgbClr val="0000FF"/>
                </a:solidFill>
                <a:latin typeface="Courier New" panose="02070309020205020404" pitchFamily="49" charset="0"/>
              </a:rPr>
              <a:t>chisq</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expected</a:t>
            </a:r>
            <a:r>
              <a:rPr lang="en-CA" sz="800" b="0" dirty="0">
                <a:solidFill>
                  <a:srgbClr val="000000"/>
                </a:solidFill>
                <a:latin typeface="Courier New" panose="02070309020205020404" pitchFamily="49" charset="0"/>
              </a:rPr>
              <a:t> </a:t>
            </a:r>
            <a:r>
              <a:rPr lang="en-CA" sz="800" b="0" dirty="0">
                <a:solidFill>
                  <a:srgbClr val="0000FF"/>
                </a:solidFill>
                <a:latin typeface="Courier New" panose="02070309020205020404" pitchFamily="49" charset="0"/>
              </a:rPr>
              <a:t>norow</a:t>
            </a:r>
            <a:r>
              <a:rPr lang="en-CA" sz="800" b="0" dirty="0">
                <a:solidFill>
                  <a:srgbClr val="000000"/>
                </a:solidFill>
                <a:latin typeface="Courier New" panose="02070309020205020404" pitchFamily="49" charset="0"/>
              </a:rPr>
              <a:t> </a:t>
            </a:r>
            <a:r>
              <a:rPr lang="en-CA" sz="800" b="0" dirty="0" err="1">
                <a:solidFill>
                  <a:srgbClr val="0000FF"/>
                </a:solidFill>
                <a:latin typeface="Courier New" panose="02070309020205020404" pitchFamily="49" charset="0"/>
              </a:rPr>
              <a:t>nocol</a:t>
            </a:r>
            <a:r>
              <a:rPr lang="en-CA" sz="800" b="0" dirty="0">
                <a:solidFill>
                  <a:srgbClr val="000000"/>
                </a:solidFill>
                <a:latin typeface="Courier New" panose="02070309020205020404" pitchFamily="49" charset="0"/>
              </a:rPr>
              <a:t>;</a:t>
            </a:r>
          </a:p>
          <a:p>
            <a:r>
              <a:rPr lang="en-CA" sz="800" b="1" dirty="0">
                <a:solidFill>
                  <a:srgbClr val="000080"/>
                </a:solidFill>
                <a:latin typeface="Courier New" panose="02070309020205020404" pitchFamily="49" charset="0"/>
              </a:rPr>
              <a:t>Run</a:t>
            </a:r>
            <a:r>
              <a:rPr lang="en-CA" sz="800" b="0" dirty="0">
                <a:solidFill>
                  <a:srgbClr val="000000"/>
                </a:solidFill>
                <a:latin typeface="Courier New" panose="02070309020205020404" pitchFamily="49" charset="0"/>
              </a:rPr>
              <a:t>;</a:t>
            </a:r>
            <a:endParaRPr lang="en-US" sz="800" dirty="0">
              <a:solidFill>
                <a:srgbClr val="0000FF"/>
              </a:solidFill>
              <a:latin typeface="Courier New" panose="02070309020205020404" pitchFamily="49" charset="0"/>
            </a:endParaRPr>
          </a:p>
          <a:p>
            <a:endParaRPr lang="en-US" sz="900" dirty="0">
              <a:solidFill>
                <a:srgbClr val="0000FF"/>
              </a:solidFill>
              <a:latin typeface="Courier New" panose="02070309020205020404" pitchFamily="49" charset="0"/>
            </a:endParaRPr>
          </a:p>
          <a:p>
            <a:r>
              <a:rPr lang="en-US" sz="900" dirty="0">
                <a:solidFill>
                  <a:srgbClr val="0000FF"/>
                </a:solidFill>
                <a:latin typeface="Courier New" panose="02070309020205020404" pitchFamily="49" charset="0"/>
              </a:rPr>
              <a:t>Title</a:t>
            </a:r>
            <a:r>
              <a:rPr lang="en-US" sz="900" dirty="0">
                <a:solidFill>
                  <a:srgbClr val="000000"/>
                </a:solidFill>
                <a:latin typeface="Courier New" panose="02070309020205020404" pitchFamily="49" charset="0"/>
              </a:rPr>
              <a:t> </a:t>
            </a:r>
            <a:r>
              <a:rPr lang="en-US" sz="900" dirty="0">
                <a:solidFill>
                  <a:srgbClr val="800080"/>
                </a:solidFill>
                <a:latin typeface="Courier New" panose="02070309020205020404" pitchFamily="49" charset="0"/>
              </a:rPr>
              <a:t>"New tenure segmentation strategy"</a:t>
            </a:r>
            <a:r>
              <a:rPr lang="en-US" sz="900" dirty="0">
                <a:solidFill>
                  <a:srgbClr val="000000"/>
                </a:solidFill>
                <a:latin typeface="Courier New" panose="02070309020205020404" pitchFamily="49" charset="0"/>
              </a:rPr>
              <a:t>;</a:t>
            </a:r>
          </a:p>
          <a:p>
            <a:r>
              <a:rPr lang="en-CA" sz="900" b="1" dirty="0">
                <a:solidFill>
                  <a:srgbClr val="000080"/>
                </a:solidFill>
                <a:latin typeface="Courier New" panose="02070309020205020404" pitchFamily="49" charset="0"/>
              </a:rPr>
              <a:t>Data</a:t>
            </a:r>
            <a:r>
              <a:rPr lang="en-CA" sz="900" b="0" dirty="0">
                <a:solidFill>
                  <a:srgbClr val="000000"/>
                </a:solidFill>
                <a:latin typeface="Courier New" panose="02070309020205020404" pitchFamily="49" charset="0"/>
              </a:rPr>
              <a:t> </a:t>
            </a:r>
            <a:r>
              <a:rPr lang="en-CA" sz="900" b="0" dirty="0" err="1">
                <a:solidFill>
                  <a:srgbClr val="000000"/>
                </a:solidFill>
                <a:latin typeface="Courier New" panose="02070309020205020404" pitchFamily="49" charset="0"/>
              </a:rPr>
              <a:t>Tenure_Segments_Opt</a:t>
            </a:r>
            <a:r>
              <a:rPr lang="en-CA" sz="900" b="0" dirty="0">
                <a:solidFill>
                  <a:srgbClr val="000000"/>
                </a:solidFill>
                <a:latin typeface="Courier New" panose="02070309020205020404" pitchFamily="49" charset="0"/>
              </a:rPr>
              <a:t>;</a:t>
            </a:r>
          </a:p>
          <a:p>
            <a:r>
              <a:rPr lang="en-CA" sz="900" b="0" dirty="0">
                <a:solidFill>
                  <a:srgbClr val="0000FF"/>
                </a:solidFill>
                <a:latin typeface="Courier New" panose="02070309020205020404" pitchFamily="49" charset="0"/>
              </a:rPr>
              <a:t>set</a:t>
            </a:r>
            <a:r>
              <a:rPr lang="en-CA" sz="900" b="0" dirty="0">
                <a:solidFill>
                  <a:srgbClr val="000000"/>
                </a:solidFill>
                <a:latin typeface="Courier New" panose="02070309020205020404" pitchFamily="49" charset="0"/>
              </a:rPr>
              <a:t> Account_Segments;</a:t>
            </a:r>
          </a:p>
          <a:p>
            <a:r>
              <a:rPr lang="en-US" sz="900" b="0" dirty="0">
                <a:solidFill>
                  <a:srgbClr val="0000FF"/>
                </a:solidFill>
                <a:latin typeface="Courier New" panose="02070309020205020404" pitchFamily="49" charset="0"/>
              </a:rPr>
              <a:t>if</a:t>
            </a:r>
            <a:r>
              <a:rPr lang="en-US" sz="900" b="0" dirty="0">
                <a:solidFill>
                  <a:srgbClr val="000000"/>
                </a:solidFill>
                <a:latin typeface="Courier New" panose="02070309020205020404" pitchFamily="49" charset="0"/>
              </a:rPr>
              <a:t> Tenure = </a:t>
            </a:r>
            <a:r>
              <a:rPr lang="en-US" sz="900" b="1" dirty="0">
                <a:solidFill>
                  <a:srgbClr val="008080"/>
                </a:solidFill>
                <a:latin typeface="Courier New" panose="02070309020205020404" pitchFamily="49" charset="0"/>
              </a:rPr>
              <a:t>0</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then</a:t>
            </a:r>
            <a:r>
              <a:rPr lang="en-US" sz="900" b="0" dirty="0">
                <a:solidFill>
                  <a:srgbClr val="000000"/>
                </a:solidFill>
                <a:latin typeface="Courier New" panose="02070309020205020404" pitchFamily="49" charset="0"/>
              </a:rPr>
              <a:t> Tenure_Segment_B = </a:t>
            </a:r>
            <a:r>
              <a:rPr lang="en-US" sz="900" b="0" dirty="0">
                <a:solidFill>
                  <a:srgbClr val="800080"/>
                </a:solidFill>
                <a:latin typeface="Courier New" panose="02070309020205020404" pitchFamily="49" charset="0"/>
              </a:rPr>
              <a:t>'0 days             ‘;</a:t>
            </a:r>
            <a:endParaRPr lang="en-US" sz="900" b="0" dirty="0">
              <a:solidFill>
                <a:srgbClr val="000000"/>
              </a:solidFill>
              <a:latin typeface="Courier New" panose="02070309020205020404" pitchFamily="49" charset="0"/>
            </a:endParaRPr>
          </a:p>
          <a:p>
            <a:r>
              <a:rPr lang="en-US" sz="900" b="0" dirty="0">
                <a:solidFill>
                  <a:srgbClr val="0000FF"/>
                </a:solidFill>
                <a:latin typeface="Courier New" panose="02070309020205020404" pitchFamily="49" charset="0"/>
              </a:rPr>
              <a:t>else</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if</a:t>
            </a:r>
            <a:r>
              <a:rPr lang="en-US" sz="900" b="0" dirty="0">
                <a:solidFill>
                  <a:srgbClr val="000000"/>
                </a:solidFill>
                <a:latin typeface="Courier New" panose="02070309020205020404" pitchFamily="49" charset="0"/>
              </a:rPr>
              <a:t> Tenure =&lt; </a:t>
            </a:r>
            <a:r>
              <a:rPr lang="en-US" sz="900" b="1" dirty="0">
                <a:solidFill>
                  <a:srgbClr val="008080"/>
                </a:solidFill>
                <a:latin typeface="Courier New" panose="02070309020205020404" pitchFamily="49" charset="0"/>
              </a:rPr>
              <a:t>7</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then</a:t>
            </a:r>
            <a:r>
              <a:rPr lang="en-US" sz="900" b="0" dirty="0">
                <a:solidFill>
                  <a:srgbClr val="000000"/>
                </a:solidFill>
                <a:latin typeface="Courier New" panose="02070309020205020404" pitchFamily="49" charset="0"/>
              </a:rPr>
              <a:t> Tenure_Segment_B = </a:t>
            </a:r>
            <a:r>
              <a:rPr lang="en-US" sz="900" b="0" dirty="0">
                <a:solidFill>
                  <a:srgbClr val="800080"/>
                </a:solidFill>
                <a:latin typeface="Courier New" panose="02070309020205020404" pitchFamily="49" charset="0"/>
              </a:rPr>
              <a:t>'1 - 7 days'</a:t>
            </a:r>
            <a:r>
              <a:rPr lang="en-US" sz="900" b="0" dirty="0">
                <a:solidFill>
                  <a:srgbClr val="000000"/>
                </a:solidFill>
                <a:latin typeface="Courier New" panose="02070309020205020404" pitchFamily="49" charset="0"/>
              </a:rPr>
              <a:t>;</a:t>
            </a:r>
          </a:p>
          <a:p>
            <a:r>
              <a:rPr lang="en-US" sz="900" b="0" dirty="0">
                <a:solidFill>
                  <a:srgbClr val="0000FF"/>
                </a:solidFill>
                <a:latin typeface="Courier New" panose="02070309020205020404" pitchFamily="49" charset="0"/>
              </a:rPr>
              <a:t>else</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if</a:t>
            </a:r>
            <a:r>
              <a:rPr lang="en-US" sz="900" b="0" dirty="0">
                <a:solidFill>
                  <a:srgbClr val="000000"/>
                </a:solidFill>
                <a:latin typeface="Courier New" panose="02070309020205020404" pitchFamily="49" charset="0"/>
              </a:rPr>
              <a:t> Tenure =&lt; </a:t>
            </a:r>
            <a:r>
              <a:rPr lang="en-US" sz="900" b="1" dirty="0">
                <a:solidFill>
                  <a:srgbClr val="008080"/>
                </a:solidFill>
                <a:latin typeface="Courier New" panose="02070309020205020404" pitchFamily="49" charset="0"/>
              </a:rPr>
              <a:t>30</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then</a:t>
            </a:r>
            <a:r>
              <a:rPr lang="en-US" sz="900" b="0" dirty="0">
                <a:solidFill>
                  <a:srgbClr val="000000"/>
                </a:solidFill>
                <a:latin typeface="Courier New" panose="02070309020205020404" pitchFamily="49" charset="0"/>
              </a:rPr>
              <a:t> Tenure_Segment_B = </a:t>
            </a:r>
            <a:r>
              <a:rPr lang="en-US" sz="900" b="0" dirty="0">
                <a:solidFill>
                  <a:srgbClr val="800080"/>
                </a:solidFill>
                <a:latin typeface="Courier New" panose="02070309020205020404" pitchFamily="49" charset="0"/>
              </a:rPr>
              <a:t>'8 - 30 days'</a:t>
            </a:r>
            <a:r>
              <a:rPr lang="en-US" sz="900" b="0" dirty="0">
                <a:solidFill>
                  <a:srgbClr val="000000"/>
                </a:solidFill>
                <a:latin typeface="Courier New" panose="02070309020205020404" pitchFamily="49" charset="0"/>
              </a:rPr>
              <a:t>;</a:t>
            </a:r>
          </a:p>
          <a:p>
            <a:r>
              <a:rPr lang="en-US" sz="900" b="0" dirty="0">
                <a:solidFill>
                  <a:srgbClr val="0000FF"/>
                </a:solidFill>
                <a:latin typeface="Courier New" panose="02070309020205020404" pitchFamily="49" charset="0"/>
              </a:rPr>
              <a:t>else</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if</a:t>
            </a:r>
            <a:r>
              <a:rPr lang="en-US" sz="900" b="0" dirty="0">
                <a:solidFill>
                  <a:srgbClr val="000000"/>
                </a:solidFill>
                <a:latin typeface="Courier New" panose="02070309020205020404" pitchFamily="49" charset="0"/>
              </a:rPr>
              <a:t> Tenure &lt;= </a:t>
            </a:r>
            <a:r>
              <a:rPr lang="en-US" sz="900" b="1" dirty="0">
                <a:solidFill>
                  <a:srgbClr val="008080"/>
                </a:solidFill>
                <a:latin typeface="Courier New" panose="02070309020205020404" pitchFamily="49" charset="0"/>
              </a:rPr>
              <a:t>90</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then</a:t>
            </a:r>
            <a:r>
              <a:rPr lang="en-US" sz="900" b="0" dirty="0">
                <a:solidFill>
                  <a:srgbClr val="000000"/>
                </a:solidFill>
                <a:latin typeface="Courier New" panose="02070309020205020404" pitchFamily="49" charset="0"/>
              </a:rPr>
              <a:t> Tenure_Segment_B = </a:t>
            </a:r>
            <a:r>
              <a:rPr lang="en-US" sz="900" b="0" dirty="0">
                <a:solidFill>
                  <a:srgbClr val="800080"/>
                </a:solidFill>
                <a:latin typeface="Courier New" panose="02070309020205020404" pitchFamily="49" charset="0"/>
              </a:rPr>
              <a:t>'31 - 90 days'</a:t>
            </a:r>
            <a:r>
              <a:rPr lang="en-US" sz="900" b="0" dirty="0">
                <a:solidFill>
                  <a:srgbClr val="000000"/>
                </a:solidFill>
                <a:latin typeface="Courier New" panose="02070309020205020404" pitchFamily="49" charset="0"/>
              </a:rPr>
              <a:t>;</a:t>
            </a:r>
          </a:p>
          <a:p>
            <a:r>
              <a:rPr lang="en-US" sz="900" b="0" dirty="0">
                <a:solidFill>
                  <a:srgbClr val="0000FF"/>
                </a:solidFill>
                <a:latin typeface="Courier New" panose="02070309020205020404" pitchFamily="49" charset="0"/>
              </a:rPr>
              <a:t>else</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if</a:t>
            </a:r>
            <a:r>
              <a:rPr lang="en-US" sz="900" b="0" dirty="0">
                <a:solidFill>
                  <a:srgbClr val="000000"/>
                </a:solidFill>
                <a:latin typeface="Courier New" panose="02070309020205020404" pitchFamily="49" charset="0"/>
              </a:rPr>
              <a:t> Tenure &lt;= </a:t>
            </a:r>
            <a:r>
              <a:rPr lang="en-US" sz="900" b="1" dirty="0">
                <a:solidFill>
                  <a:srgbClr val="008080"/>
                </a:solidFill>
                <a:latin typeface="Courier New" panose="02070309020205020404" pitchFamily="49" charset="0"/>
              </a:rPr>
              <a:t>180</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then</a:t>
            </a:r>
            <a:r>
              <a:rPr lang="en-US" sz="900" b="0" dirty="0">
                <a:solidFill>
                  <a:srgbClr val="000000"/>
                </a:solidFill>
                <a:latin typeface="Courier New" panose="02070309020205020404" pitchFamily="49" charset="0"/>
              </a:rPr>
              <a:t> Tenure_Segment_B = </a:t>
            </a:r>
            <a:r>
              <a:rPr lang="en-US" sz="900" b="0" dirty="0">
                <a:solidFill>
                  <a:srgbClr val="800080"/>
                </a:solidFill>
                <a:latin typeface="Courier New" panose="02070309020205020404" pitchFamily="49" charset="0"/>
              </a:rPr>
              <a:t>'91 - 180 days'</a:t>
            </a:r>
            <a:r>
              <a:rPr lang="en-US" sz="900" b="0" dirty="0">
                <a:solidFill>
                  <a:srgbClr val="000000"/>
                </a:solidFill>
                <a:latin typeface="Courier New" panose="02070309020205020404" pitchFamily="49" charset="0"/>
              </a:rPr>
              <a:t>;</a:t>
            </a:r>
          </a:p>
          <a:p>
            <a:r>
              <a:rPr lang="en-US" sz="900" b="0" dirty="0">
                <a:solidFill>
                  <a:srgbClr val="0000FF"/>
                </a:solidFill>
                <a:latin typeface="Courier New" panose="02070309020205020404" pitchFamily="49" charset="0"/>
              </a:rPr>
              <a:t>else</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if</a:t>
            </a:r>
            <a:r>
              <a:rPr lang="en-US" sz="900" b="0" dirty="0">
                <a:solidFill>
                  <a:srgbClr val="000000"/>
                </a:solidFill>
                <a:latin typeface="Courier New" panose="02070309020205020404" pitchFamily="49" charset="0"/>
              </a:rPr>
              <a:t> Tenure &lt;= </a:t>
            </a:r>
            <a:r>
              <a:rPr lang="en-US" sz="900" b="1" dirty="0">
                <a:solidFill>
                  <a:srgbClr val="008080"/>
                </a:solidFill>
                <a:latin typeface="Courier New" panose="02070309020205020404" pitchFamily="49" charset="0"/>
              </a:rPr>
              <a:t>365</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then</a:t>
            </a:r>
            <a:r>
              <a:rPr lang="en-US" sz="900" b="0" dirty="0">
                <a:solidFill>
                  <a:srgbClr val="000000"/>
                </a:solidFill>
                <a:latin typeface="Courier New" panose="02070309020205020404" pitchFamily="49" charset="0"/>
              </a:rPr>
              <a:t> Tenure_Segment_B = </a:t>
            </a:r>
            <a:r>
              <a:rPr lang="en-US" sz="900" b="0" dirty="0">
                <a:solidFill>
                  <a:srgbClr val="800080"/>
                </a:solidFill>
                <a:latin typeface="Courier New" panose="02070309020205020404" pitchFamily="49" charset="0"/>
              </a:rPr>
              <a:t>'181 days – </a:t>
            </a:r>
          </a:p>
          <a:p>
            <a:r>
              <a:rPr lang="en-US" sz="900" b="0" dirty="0">
                <a:solidFill>
                  <a:srgbClr val="800080"/>
                </a:solidFill>
                <a:latin typeface="Courier New" panose="02070309020205020404" pitchFamily="49" charset="0"/>
              </a:rPr>
              <a:t>one year'</a:t>
            </a:r>
            <a:r>
              <a:rPr lang="en-US" sz="900" b="0" dirty="0">
                <a:solidFill>
                  <a:srgbClr val="000000"/>
                </a:solidFill>
                <a:latin typeface="Courier New" panose="02070309020205020404" pitchFamily="49" charset="0"/>
              </a:rPr>
              <a:t>;</a:t>
            </a:r>
          </a:p>
          <a:p>
            <a:r>
              <a:rPr lang="en-US" sz="900" b="0" dirty="0">
                <a:solidFill>
                  <a:srgbClr val="0000FF"/>
                </a:solidFill>
                <a:latin typeface="Courier New" panose="02070309020205020404" pitchFamily="49" charset="0"/>
              </a:rPr>
              <a:t>else</a:t>
            </a:r>
            <a:r>
              <a:rPr lang="en-US" sz="900" b="0" dirty="0">
                <a:solidFill>
                  <a:srgbClr val="000000"/>
                </a:solidFill>
                <a:latin typeface="Courier New" panose="02070309020205020404" pitchFamily="49" charset="0"/>
              </a:rPr>
              <a:t> Tenure_Segment_B = </a:t>
            </a:r>
            <a:r>
              <a:rPr lang="en-US" sz="900" b="0" dirty="0">
                <a:solidFill>
                  <a:srgbClr val="800080"/>
                </a:solidFill>
                <a:latin typeface="Courier New" panose="02070309020205020404" pitchFamily="49" charset="0"/>
              </a:rPr>
              <a:t>'over one year'</a:t>
            </a:r>
            <a:r>
              <a:rPr lang="en-US" sz="900" b="0" dirty="0">
                <a:solidFill>
                  <a:srgbClr val="000000"/>
                </a:solidFill>
                <a:latin typeface="Courier New" panose="02070309020205020404" pitchFamily="49" charset="0"/>
              </a:rPr>
              <a:t>;</a:t>
            </a:r>
          </a:p>
          <a:p>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endParaRPr lang="en-CA" sz="900" b="0" dirty="0">
              <a:solidFill>
                <a:srgbClr val="000000"/>
              </a:solidFill>
              <a:latin typeface="Courier New" panose="02070309020205020404" pitchFamily="49" charset="0"/>
            </a:endParaRPr>
          </a:p>
          <a:p>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Freq</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data</a:t>
            </a:r>
            <a:r>
              <a:rPr lang="en-CA" sz="900" b="0" dirty="0">
                <a:solidFill>
                  <a:srgbClr val="000000"/>
                </a:solidFill>
                <a:latin typeface="Courier New" panose="02070309020205020404" pitchFamily="49" charset="0"/>
              </a:rPr>
              <a:t>=</a:t>
            </a:r>
            <a:r>
              <a:rPr lang="en-CA" sz="900" b="0" dirty="0" err="1">
                <a:solidFill>
                  <a:srgbClr val="000000"/>
                </a:solidFill>
                <a:latin typeface="Courier New" panose="02070309020205020404" pitchFamily="49" charset="0"/>
              </a:rPr>
              <a:t>Tenure_Segments_Opt</a:t>
            </a:r>
            <a:r>
              <a:rPr lang="en-CA" sz="900" b="0" dirty="0">
                <a:solidFill>
                  <a:srgbClr val="000000"/>
                </a:solidFill>
                <a:latin typeface="Courier New" panose="02070309020205020404" pitchFamily="49" charset="0"/>
              </a:rPr>
              <a:t> ;</a:t>
            </a:r>
          </a:p>
          <a:p>
            <a:r>
              <a:rPr lang="en-CA" sz="900" b="0" dirty="0">
                <a:solidFill>
                  <a:srgbClr val="0000FF"/>
                </a:solidFill>
                <a:latin typeface="Courier New" panose="02070309020205020404" pitchFamily="49" charset="0"/>
              </a:rPr>
              <a:t>tables</a:t>
            </a:r>
            <a:r>
              <a:rPr lang="en-CA" sz="900" b="0" dirty="0">
                <a:solidFill>
                  <a:srgbClr val="000000"/>
                </a:solidFill>
                <a:latin typeface="Courier New" panose="02070309020205020404" pitchFamily="49" charset="0"/>
              </a:rPr>
              <a:t> Status * Tenure_Segment_B /</a:t>
            </a:r>
            <a:r>
              <a:rPr lang="en-CA" sz="900" b="0" dirty="0">
                <a:solidFill>
                  <a:srgbClr val="0000FF"/>
                </a:solidFill>
                <a:latin typeface="Courier New" panose="02070309020205020404" pitchFamily="49" charset="0"/>
              </a:rPr>
              <a:t>out</a:t>
            </a:r>
            <a:r>
              <a:rPr lang="en-CA" sz="900" b="0" dirty="0">
                <a:solidFill>
                  <a:srgbClr val="000000"/>
                </a:solidFill>
                <a:latin typeface="Courier New" panose="02070309020205020404" pitchFamily="49" charset="0"/>
              </a:rPr>
              <a:t>=</a:t>
            </a:r>
            <a:r>
              <a:rPr lang="en-CA" sz="900" b="0" dirty="0" err="1">
                <a:solidFill>
                  <a:srgbClr val="000000"/>
                </a:solidFill>
                <a:latin typeface="Courier New" panose="02070309020205020404" pitchFamily="49" charset="0"/>
              </a:rPr>
              <a:t>New_tenure_segm</a:t>
            </a:r>
            <a:r>
              <a:rPr lang="en-CA" sz="900" b="0" dirty="0">
                <a:solidFill>
                  <a:srgbClr val="000000"/>
                </a:solidFill>
                <a:latin typeface="Courier New" panose="02070309020205020404" pitchFamily="49" charset="0"/>
              </a:rPr>
              <a:t> </a:t>
            </a:r>
          </a:p>
          <a:p>
            <a:r>
              <a:rPr lang="en-CA" sz="900" b="0" dirty="0" err="1">
                <a:solidFill>
                  <a:srgbClr val="0000FF"/>
                </a:solidFill>
                <a:latin typeface="Courier New" panose="02070309020205020404" pitchFamily="49" charset="0"/>
              </a:rPr>
              <a:t>outpct</a:t>
            </a:r>
            <a:r>
              <a:rPr lang="en-CA" sz="900" b="0" dirty="0">
                <a:solidFill>
                  <a:srgbClr val="000000"/>
                </a:solidFill>
                <a:latin typeface="Courier New" panose="02070309020205020404" pitchFamily="49" charset="0"/>
              </a:rPr>
              <a:t> </a:t>
            </a:r>
            <a:r>
              <a:rPr lang="en-CA" sz="900" b="0" dirty="0" err="1">
                <a:solidFill>
                  <a:srgbClr val="0000FF"/>
                </a:solidFill>
                <a:latin typeface="Courier New" panose="02070309020205020404" pitchFamily="49" charset="0"/>
              </a:rPr>
              <a:t>nocum</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norow</a:t>
            </a:r>
            <a:r>
              <a:rPr lang="en-CA" sz="900" dirty="0">
                <a:solidFill>
                  <a:srgbClr val="0000FF"/>
                </a:solidFill>
                <a:latin typeface="Courier New" panose="02070309020205020404" pitchFamily="49" charset="0"/>
              </a:rPr>
              <a:t> ;</a:t>
            </a:r>
            <a:endParaRPr lang="en-CA" sz="900" b="0" dirty="0">
              <a:solidFill>
                <a:srgbClr val="000000"/>
              </a:solidFill>
              <a:latin typeface="Courier New" panose="02070309020205020404" pitchFamily="49" charset="0"/>
            </a:endParaRPr>
          </a:p>
          <a:p>
            <a:r>
              <a:rPr lang="en-CA" sz="900" b="1" dirty="0">
                <a:solidFill>
                  <a:srgbClr val="000080"/>
                </a:solidFill>
                <a:latin typeface="Courier New" panose="02070309020205020404" pitchFamily="49" charset="0"/>
              </a:rPr>
              <a:t>Run</a:t>
            </a:r>
            <a:r>
              <a:rPr lang="en-CA" sz="900" dirty="0">
                <a:solidFill>
                  <a:srgbClr val="000000"/>
                </a:solidFill>
                <a:latin typeface="Courier New" panose="02070309020205020404" pitchFamily="49" charset="0"/>
              </a:rPr>
              <a:t>; </a:t>
            </a:r>
            <a:endParaRPr lang="en-CA" sz="900" b="0" dirty="0">
              <a:solidFill>
                <a:srgbClr val="000000"/>
              </a:solidFill>
              <a:latin typeface="Courier New" panose="02070309020205020404" pitchFamily="49" charset="0"/>
            </a:endParaRPr>
          </a:p>
          <a:p>
            <a:endParaRPr lang="en-CA" sz="900" b="0" dirty="0">
              <a:solidFill>
                <a:srgbClr val="000000"/>
              </a:solidFill>
              <a:latin typeface="Courier New" panose="02070309020205020404" pitchFamily="49" charset="0"/>
            </a:endParaRPr>
          </a:p>
          <a:p>
            <a:r>
              <a:rPr lang="en-US" sz="900" b="1" dirty="0">
                <a:solidFill>
                  <a:srgbClr val="000080"/>
                </a:solidFill>
                <a:latin typeface="Courier New" panose="02070309020205020404" pitchFamily="49" charset="0"/>
              </a:rPr>
              <a:t>Proc</a:t>
            </a:r>
            <a:r>
              <a:rPr lang="en-US" sz="900" b="0" dirty="0">
                <a:solidFill>
                  <a:srgbClr val="000000"/>
                </a:solidFill>
                <a:latin typeface="Courier New" panose="02070309020205020404" pitchFamily="49" charset="0"/>
              </a:rPr>
              <a:t> </a:t>
            </a:r>
            <a:r>
              <a:rPr lang="en-US" sz="900" b="1" dirty="0">
                <a:solidFill>
                  <a:srgbClr val="000080"/>
                </a:solidFill>
                <a:latin typeface="Courier New" panose="02070309020205020404" pitchFamily="49" charset="0"/>
              </a:rPr>
              <a:t>Sgplot</a:t>
            </a:r>
            <a:r>
              <a:rPr lang="en-US" sz="900" b="0" dirty="0">
                <a:solidFill>
                  <a:srgbClr val="000000"/>
                </a:solidFill>
                <a:latin typeface="Courier New" panose="02070309020205020404" pitchFamily="49" charset="0"/>
              </a:rPr>
              <a:t> </a:t>
            </a:r>
            <a:r>
              <a:rPr lang="en-US" sz="900" b="0" dirty="0">
                <a:solidFill>
                  <a:srgbClr val="0000FF"/>
                </a:solidFill>
                <a:latin typeface="Courier New" panose="02070309020205020404" pitchFamily="49" charset="0"/>
              </a:rPr>
              <a:t>data</a:t>
            </a:r>
            <a:r>
              <a:rPr lang="en-US" sz="900" b="0" dirty="0">
                <a:solidFill>
                  <a:srgbClr val="000000"/>
                </a:solidFill>
                <a:latin typeface="Courier New" panose="02070309020205020404" pitchFamily="49" charset="0"/>
              </a:rPr>
              <a:t>=</a:t>
            </a:r>
            <a:r>
              <a:rPr lang="en-US" sz="900" b="0" dirty="0" err="1">
                <a:solidFill>
                  <a:srgbClr val="000000"/>
                </a:solidFill>
                <a:latin typeface="Courier New" panose="02070309020205020404" pitchFamily="49" charset="0"/>
              </a:rPr>
              <a:t>Tenure_Segments_Opt</a:t>
            </a:r>
            <a:r>
              <a:rPr lang="en-US" sz="900" b="0" dirty="0">
                <a:solidFill>
                  <a:srgbClr val="000000"/>
                </a:solidFill>
                <a:latin typeface="Courier New" panose="02070309020205020404" pitchFamily="49" charset="0"/>
              </a:rPr>
              <a:t>;</a:t>
            </a:r>
          </a:p>
          <a:p>
            <a:r>
              <a:rPr lang="en-US" sz="900" b="0" dirty="0" err="1">
                <a:solidFill>
                  <a:srgbClr val="0000FF"/>
                </a:solidFill>
                <a:latin typeface="Courier New" panose="02070309020205020404" pitchFamily="49" charset="0"/>
              </a:rPr>
              <a:t>vbar</a:t>
            </a:r>
            <a:r>
              <a:rPr lang="en-US" sz="900" b="0" dirty="0">
                <a:solidFill>
                  <a:srgbClr val="000000"/>
                </a:solidFill>
                <a:latin typeface="Courier New" panose="02070309020205020404" pitchFamily="49" charset="0"/>
              </a:rPr>
              <a:t> </a:t>
            </a:r>
            <a:r>
              <a:rPr lang="en-US" sz="900" b="0" dirty="0" err="1">
                <a:solidFill>
                  <a:srgbClr val="000000"/>
                </a:solidFill>
                <a:latin typeface="Courier New" panose="02070309020205020404" pitchFamily="49" charset="0"/>
              </a:rPr>
              <a:t>Tenure_Segment_B</a:t>
            </a:r>
            <a:r>
              <a:rPr lang="en-US" sz="900" b="0" dirty="0">
                <a:solidFill>
                  <a:srgbClr val="000000"/>
                </a:solidFill>
                <a:latin typeface="Courier New" panose="02070309020205020404" pitchFamily="49" charset="0"/>
              </a:rPr>
              <a:t> /  </a:t>
            </a:r>
            <a:r>
              <a:rPr lang="en-US" sz="900" b="0" dirty="0">
                <a:solidFill>
                  <a:srgbClr val="0000FF"/>
                </a:solidFill>
                <a:latin typeface="Courier New" panose="02070309020205020404" pitchFamily="49" charset="0"/>
              </a:rPr>
              <a:t>stat</a:t>
            </a:r>
            <a:r>
              <a:rPr lang="en-US" sz="900" b="0" dirty="0">
                <a:solidFill>
                  <a:srgbClr val="000000"/>
                </a:solidFill>
                <a:latin typeface="Courier New" panose="02070309020205020404" pitchFamily="49" charset="0"/>
              </a:rPr>
              <a:t>=sum </a:t>
            </a:r>
            <a:r>
              <a:rPr lang="en-US" sz="900" b="0" dirty="0">
                <a:solidFill>
                  <a:srgbClr val="0000FF"/>
                </a:solidFill>
                <a:latin typeface="Courier New" panose="02070309020205020404" pitchFamily="49" charset="0"/>
              </a:rPr>
              <a:t>group</a:t>
            </a:r>
            <a:r>
              <a:rPr lang="en-US" sz="900" b="0" dirty="0">
                <a:solidFill>
                  <a:srgbClr val="000000"/>
                </a:solidFill>
                <a:latin typeface="Courier New" panose="02070309020205020404" pitchFamily="49" charset="0"/>
              </a:rPr>
              <a:t>=Status </a:t>
            </a:r>
          </a:p>
          <a:p>
            <a:r>
              <a:rPr lang="en-CA" sz="900" b="0" dirty="0">
                <a:solidFill>
                  <a:srgbClr val="0000FF"/>
                </a:solidFill>
                <a:latin typeface="Courier New" panose="02070309020205020404" pitchFamily="49" charset="0"/>
              </a:rPr>
              <a:t>groupdisplay</a:t>
            </a:r>
            <a:r>
              <a:rPr lang="en-CA" sz="900" b="0" dirty="0">
                <a:solidFill>
                  <a:srgbClr val="000000"/>
                </a:solidFill>
                <a:latin typeface="Courier New" panose="02070309020205020404" pitchFamily="49" charset="0"/>
              </a:rPr>
              <a:t>=cluster </a:t>
            </a:r>
            <a:r>
              <a:rPr lang="en-CA" sz="900" b="0" dirty="0" err="1">
                <a:solidFill>
                  <a:srgbClr val="0000FF"/>
                </a:solidFill>
                <a:latin typeface="Courier New" panose="02070309020205020404" pitchFamily="49" charset="0"/>
              </a:rPr>
              <a:t>filltype</a:t>
            </a:r>
            <a:r>
              <a:rPr lang="en-CA" sz="900" b="0" dirty="0">
                <a:solidFill>
                  <a:srgbClr val="000000"/>
                </a:solidFill>
                <a:latin typeface="Courier New" panose="02070309020205020404" pitchFamily="49" charset="0"/>
              </a:rPr>
              <a:t> = gradient ;</a:t>
            </a:r>
          </a:p>
          <a:p>
            <a:r>
              <a:rPr lang="en-CA" sz="900" b="0" dirty="0" err="1">
                <a:solidFill>
                  <a:srgbClr val="0000FF"/>
                </a:solidFill>
                <a:latin typeface="Courier New" panose="02070309020205020404" pitchFamily="49" charset="0"/>
              </a:rPr>
              <a:t>xaxis</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display</a:t>
            </a:r>
            <a:r>
              <a:rPr lang="en-CA" sz="900" b="0" dirty="0">
                <a:solidFill>
                  <a:srgbClr val="000000"/>
                </a:solidFill>
                <a:latin typeface="Courier New" panose="02070309020205020404" pitchFamily="49" charset="0"/>
              </a:rPr>
              <a:t>=(</a:t>
            </a:r>
            <a:r>
              <a:rPr lang="en-CA" sz="900" b="0" dirty="0" err="1">
                <a:solidFill>
                  <a:srgbClr val="000000"/>
                </a:solidFill>
                <a:latin typeface="Courier New" panose="02070309020205020404" pitchFamily="49" charset="0"/>
              </a:rPr>
              <a:t>nolabel</a:t>
            </a:r>
            <a:r>
              <a:rPr lang="en-CA" sz="900" b="0" dirty="0">
                <a:solidFill>
                  <a:srgbClr val="000000"/>
                </a:solidFill>
                <a:latin typeface="Courier New" panose="02070309020205020404" pitchFamily="49" charset="0"/>
              </a:rPr>
              <a:t>);</a:t>
            </a:r>
          </a:p>
          <a:p>
            <a:r>
              <a:rPr lang="en-CA" sz="900" b="0" dirty="0" err="1">
                <a:solidFill>
                  <a:srgbClr val="0000FF"/>
                </a:solidFill>
                <a:latin typeface="Courier New" panose="02070309020205020404" pitchFamily="49" charset="0"/>
              </a:rPr>
              <a:t>yaxis</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grid</a:t>
            </a:r>
            <a:r>
              <a:rPr lang="en-CA" sz="900" b="0" dirty="0">
                <a:solidFill>
                  <a:srgbClr val="000000"/>
                </a:solidFill>
                <a:latin typeface="Courier New" panose="02070309020205020404" pitchFamily="49" charset="0"/>
              </a:rPr>
              <a:t>;</a:t>
            </a:r>
          </a:p>
          <a:p>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endParaRPr lang="en-CA" sz="900" dirty="0"/>
          </a:p>
        </p:txBody>
      </p:sp>
      <p:pic>
        <p:nvPicPr>
          <p:cNvPr id="17" name="Picture 16">
            <a:extLst>
              <a:ext uri="{FF2B5EF4-FFF2-40B4-BE49-F238E27FC236}">
                <a16:creationId xmlns:a16="http://schemas.microsoft.com/office/drawing/2014/main" id="{FAFC8F5B-3C67-20DC-B53D-337B11ECD7CB}"/>
              </a:ext>
            </a:extLst>
          </p:cNvPr>
          <p:cNvPicPr>
            <a:picLocks noChangeAspect="1"/>
          </p:cNvPicPr>
          <p:nvPr/>
        </p:nvPicPr>
        <p:blipFill>
          <a:blip r:embed="rId2"/>
          <a:stretch>
            <a:fillRect/>
          </a:stretch>
        </p:blipFill>
        <p:spPr>
          <a:xfrm>
            <a:off x="5375033" y="3488577"/>
            <a:ext cx="2788025" cy="3369423"/>
          </a:xfrm>
          <a:prstGeom prst="rect">
            <a:avLst/>
          </a:prstGeom>
        </p:spPr>
      </p:pic>
      <p:pic>
        <p:nvPicPr>
          <p:cNvPr id="3" name="Picture 2">
            <a:extLst>
              <a:ext uri="{FF2B5EF4-FFF2-40B4-BE49-F238E27FC236}">
                <a16:creationId xmlns:a16="http://schemas.microsoft.com/office/drawing/2014/main" id="{621CD5A0-8A83-3759-1372-52723C28F822}"/>
              </a:ext>
            </a:extLst>
          </p:cNvPr>
          <p:cNvPicPr>
            <a:picLocks noChangeAspect="1"/>
          </p:cNvPicPr>
          <p:nvPr/>
        </p:nvPicPr>
        <p:blipFill>
          <a:blip r:embed="rId3"/>
          <a:stretch>
            <a:fillRect/>
          </a:stretch>
        </p:blipFill>
        <p:spPr>
          <a:xfrm>
            <a:off x="8257879" y="1322671"/>
            <a:ext cx="3830425" cy="3521105"/>
          </a:xfrm>
          <a:prstGeom prst="rect">
            <a:avLst/>
          </a:prstGeom>
        </p:spPr>
      </p:pic>
    </p:spTree>
    <p:extLst>
      <p:ext uri="{BB962C8B-B14F-4D97-AF65-F5344CB8AC3E}">
        <p14:creationId xmlns:p14="http://schemas.microsoft.com/office/powerpoint/2010/main" val="2284356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775424" y="0"/>
            <a:ext cx="4504788" cy="830997"/>
          </a:xfrm>
          <a:prstGeom prst="rect">
            <a:avLst/>
          </a:prstGeom>
          <a:noFill/>
        </p:spPr>
        <p:txBody>
          <a:bodyPr wrap="square" rtlCol="0">
            <a:spAutoFit/>
          </a:bodyPr>
          <a:lstStyle/>
          <a:p>
            <a:pPr algn="ctr"/>
            <a:r>
              <a:rPr lang="en-CA" sz="1600" b="1" dirty="0">
                <a:latin typeface="Arial Black" panose="020B0A04020102020204" pitchFamily="34" charset="0"/>
              </a:rPr>
              <a:t>Analysis of Sales among different Account Statuses</a:t>
            </a:r>
          </a:p>
          <a:p>
            <a:pPr algn="ctr"/>
            <a:r>
              <a:rPr lang="en-CA" sz="1600" b="1" dirty="0">
                <a:latin typeface="Arial Black" panose="020B0A04020102020204" pitchFamily="34" charset="0"/>
              </a:rPr>
              <a:t>(</a:t>
            </a:r>
            <a:r>
              <a:rPr lang="en-CA" sz="1200" b="1" dirty="0">
                <a:latin typeface="Arial Black" panose="020B0A04020102020204" pitchFamily="34" charset="0"/>
              </a:rPr>
              <a:t>Independent Samples T Test </a:t>
            </a:r>
            <a:r>
              <a:rPr lang="en-CA" sz="1600" b="1" dirty="0">
                <a:latin typeface="Arial Black" panose="020B0A04020102020204" pitchFamily="34" charset="0"/>
              </a:rPr>
              <a:t>)</a:t>
            </a:r>
          </a:p>
        </p:txBody>
      </p:sp>
      <p:pic>
        <p:nvPicPr>
          <p:cNvPr id="3" name="Picture 2">
            <a:extLst>
              <a:ext uri="{FF2B5EF4-FFF2-40B4-BE49-F238E27FC236}">
                <a16:creationId xmlns:a16="http://schemas.microsoft.com/office/drawing/2014/main" id="{CD43AE40-7A6E-E5FE-981B-C45E7288D23B}"/>
              </a:ext>
            </a:extLst>
          </p:cNvPr>
          <p:cNvPicPr>
            <a:picLocks noChangeAspect="1"/>
          </p:cNvPicPr>
          <p:nvPr/>
        </p:nvPicPr>
        <p:blipFill>
          <a:blip r:embed="rId2"/>
          <a:stretch>
            <a:fillRect/>
          </a:stretch>
        </p:blipFill>
        <p:spPr>
          <a:xfrm>
            <a:off x="6121286" y="2115670"/>
            <a:ext cx="5946299" cy="1935095"/>
          </a:xfrm>
          <a:prstGeom prst="rect">
            <a:avLst/>
          </a:prstGeom>
        </p:spPr>
      </p:pic>
      <p:pic>
        <p:nvPicPr>
          <p:cNvPr id="9" name="Picture 8">
            <a:extLst>
              <a:ext uri="{FF2B5EF4-FFF2-40B4-BE49-F238E27FC236}">
                <a16:creationId xmlns:a16="http://schemas.microsoft.com/office/drawing/2014/main" id="{2E4674CC-D99D-9783-D05E-58C27FD2D1EF}"/>
              </a:ext>
            </a:extLst>
          </p:cNvPr>
          <p:cNvPicPr>
            <a:picLocks noChangeAspect="1"/>
          </p:cNvPicPr>
          <p:nvPr/>
        </p:nvPicPr>
        <p:blipFill>
          <a:blip r:embed="rId3"/>
          <a:stretch>
            <a:fillRect/>
          </a:stretch>
        </p:blipFill>
        <p:spPr>
          <a:xfrm>
            <a:off x="9287436" y="4361431"/>
            <a:ext cx="2780149" cy="2249938"/>
          </a:xfrm>
          <a:prstGeom prst="rect">
            <a:avLst/>
          </a:prstGeom>
        </p:spPr>
      </p:pic>
      <p:pic>
        <p:nvPicPr>
          <p:cNvPr id="15" name="Picture 14">
            <a:extLst>
              <a:ext uri="{FF2B5EF4-FFF2-40B4-BE49-F238E27FC236}">
                <a16:creationId xmlns:a16="http://schemas.microsoft.com/office/drawing/2014/main" id="{A4B4043D-243E-0561-06E1-39D21174B632}"/>
              </a:ext>
            </a:extLst>
          </p:cNvPr>
          <p:cNvPicPr>
            <a:picLocks noChangeAspect="1"/>
          </p:cNvPicPr>
          <p:nvPr/>
        </p:nvPicPr>
        <p:blipFill>
          <a:blip r:embed="rId4"/>
          <a:stretch>
            <a:fillRect/>
          </a:stretch>
        </p:blipFill>
        <p:spPr>
          <a:xfrm>
            <a:off x="6217502" y="4114800"/>
            <a:ext cx="3290565" cy="2743200"/>
          </a:xfrm>
          <a:prstGeom prst="rect">
            <a:avLst/>
          </a:prstGeom>
        </p:spPr>
      </p:pic>
      <p:sp>
        <p:nvSpPr>
          <p:cNvPr id="4" name="TextBox 3">
            <a:extLst>
              <a:ext uri="{FF2B5EF4-FFF2-40B4-BE49-F238E27FC236}">
                <a16:creationId xmlns:a16="http://schemas.microsoft.com/office/drawing/2014/main" id="{3ABFDFFD-BE14-80CF-0DD4-8A5CAAE01CFA}"/>
              </a:ext>
            </a:extLst>
          </p:cNvPr>
          <p:cNvSpPr txBox="1"/>
          <p:nvPr/>
        </p:nvSpPr>
        <p:spPr>
          <a:xfrm>
            <a:off x="768069" y="1027923"/>
            <a:ext cx="5302646" cy="6370975"/>
          </a:xfrm>
          <a:prstGeom prst="rect">
            <a:avLst/>
          </a:prstGeom>
          <a:noFill/>
        </p:spPr>
        <p:txBody>
          <a:bodyPr wrap="square" rtlCol="0">
            <a:spAutoFit/>
          </a:bodyPr>
          <a:lstStyle/>
          <a:p>
            <a:r>
              <a:rPr lang="en-US" sz="750" dirty="0">
                <a:solidFill>
                  <a:srgbClr val="008000"/>
                </a:solidFill>
                <a:latin typeface="Courier New" panose="02070309020205020404" pitchFamily="49" charset="0"/>
              </a:rPr>
              <a:t>** ( A ) Sales and Account Status;</a:t>
            </a:r>
            <a:endParaRPr lang="en-US" sz="750" dirty="0">
              <a:solidFill>
                <a:srgbClr val="000000"/>
              </a:solidFill>
              <a:latin typeface="Courier New" panose="02070309020205020404" pitchFamily="49" charset="0"/>
            </a:endParaRPr>
          </a:p>
          <a:p>
            <a:endParaRPr lang="en-CA" sz="750" dirty="0">
              <a:solidFill>
                <a:srgbClr val="000000"/>
              </a:solidFill>
              <a:latin typeface="Courier New" panose="02070309020205020404" pitchFamily="49" charset="0"/>
            </a:endParaRPr>
          </a:p>
          <a:p>
            <a:r>
              <a:rPr lang="en-CA" sz="750" dirty="0">
                <a:solidFill>
                  <a:srgbClr val="008000"/>
                </a:solidFill>
                <a:latin typeface="Courier New" panose="02070309020205020404" pitchFamily="49" charset="0"/>
              </a:rPr>
              <a:t>*1) Descriptive Statistics ;</a:t>
            </a:r>
            <a:endParaRPr lang="en-CA" sz="750" dirty="0">
              <a:solidFill>
                <a:srgbClr val="000000"/>
              </a:solidFill>
              <a:latin typeface="Courier New" panose="02070309020205020404" pitchFamily="49" charset="0"/>
            </a:endParaRP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means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=Formatted_data </a:t>
            </a:r>
            <a:r>
              <a:rPr lang="en-CA" sz="750" b="0" dirty="0">
                <a:solidFill>
                  <a:srgbClr val="0000FF"/>
                </a:solidFill>
                <a:latin typeface="Courier New" panose="02070309020205020404" pitchFamily="49" charset="0"/>
              </a:rPr>
              <a:t>nmiss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mean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stderr</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cv</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lclm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uclm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median</a:t>
            </a:r>
            <a:r>
              <a:rPr lang="en-CA" sz="750" b="0" dirty="0">
                <a:solidFill>
                  <a:srgbClr val="000000"/>
                </a:solidFill>
                <a:latin typeface="Courier New" panose="02070309020205020404" pitchFamily="49" charset="0"/>
              </a:rPr>
              <a:t> </a:t>
            </a:r>
          </a:p>
          <a:p>
            <a:r>
              <a:rPr lang="en-CA" sz="750" b="0" dirty="0">
                <a:solidFill>
                  <a:srgbClr val="0000FF"/>
                </a:solidFill>
                <a:latin typeface="Courier New" panose="02070309020205020404" pitchFamily="49" charset="0"/>
              </a:rPr>
              <a:t>min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qrange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maxdec</a:t>
            </a:r>
            <a:r>
              <a:rPr lang="en-CA" sz="750" b="0" dirty="0">
                <a:solidFill>
                  <a:srgbClr val="000000"/>
                </a:solidFill>
                <a:latin typeface="Courier New" panose="02070309020205020404" pitchFamily="49" charset="0"/>
              </a:rPr>
              <a:t>=</a:t>
            </a:r>
            <a:r>
              <a:rPr lang="en-CA" sz="750" b="1" dirty="0">
                <a:solidFill>
                  <a:srgbClr val="008080"/>
                </a:solidFill>
                <a:latin typeface="Courier New" panose="02070309020205020404" pitchFamily="49" charset="0"/>
              </a:rPr>
              <a:t>2</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Status;</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 </a:t>
            </a:r>
          </a:p>
          <a:p>
            <a:endParaRPr lang="en-CA" sz="750" b="0" dirty="0">
              <a:solidFill>
                <a:srgbClr val="000000"/>
              </a:solidFill>
              <a:latin typeface="Courier New" panose="02070309020205020404" pitchFamily="49" charset="0"/>
            </a:endParaRPr>
          </a:p>
          <a:p>
            <a:r>
              <a:rPr lang="en-CA" sz="750" b="0" dirty="0">
                <a:solidFill>
                  <a:srgbClr val="008000"/>
                </a:solidFill>
                <a:latin typeface="Courier New" panose="02070309020205020404" pitchFamily="49" charset="0"/>
              </a:rPr>
              <a:t>*2) Test of Normailty ;</a:t>
            </a:r>
            <a:endParaRPr lang="en-CA" sz="750" b="0" dirty="0">
              <a:solidFill>
                <a:srgbClr val="000000"/>
              </a:solidFill>
              <a:latin typeface="Courier New" panose="02070309020205020404" pitchFamily="49" charset="0"/>
            </a:endParaRPr>
          </a:p>
          <a:p>
            <a:r>
              <a:rPr lang="en-CA" sz="750" b="0" dirty="0">
                <a:solidFill>
                  <a:srgbClr val="0000FF"/>
                </a:solidFill>
                <a:latin typeface="Courier New" panose="02070309020205020404" pitchFamily="49" charset="0"/>
              </a:rPr>
              <a:t>TITLE</a:t>
            </a:r>
            <a:r>
              <a:rPr lang="en-CA" sz="750" b="0" dirty="0">
                <a:solidFill>
                  <a:srgbClr val="000000"/>
                </a:solidFill>
                <a:latin typeface="Courier New" panose="02070309020205020404" pitchFamily="49" charset="0"/>
              </a:rPr>
              <a:t> </a:t>
            </a:r>
            <a:r>
              <a:rPr lang="en-CA" sz="750" b="0" dirty="0">
                <a:solidFill>
                  <a:srgbClr val="800080"/>
                </a:solidFill>
                <a:latin typeface="Courier New" panose="02070309020205020404" pitchFamily="49" charset="0"/>
              </a:rPr>
              <a:t>"Test of Normality"</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UNIVARIATE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 = </a:t>
            </a:r>
            <a:r>
              <a:rPr lang="en-CA" sz="750" b="0" dirty="0" err="1">
                <a:solidFill>
                  <a:srgbClr val="000000"/>
                </a:solidFill>
                <a:latin typeface="Courier New" panose="02070309020205020404" pitchFamily="49" charset="0"/>
              </a:rPr>
              <a:t>Formatted_data</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NORMAL</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PLOT</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STATUS;</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endParaRPr lang="en-CA" sz="750" b="0" dirty="0">
              <a:solidFill>
                <a:srgbClr val="000000"/>
              </a:solidFill>
              <a:latin typeface="Courier New" panose="02070309020205020404" pitchFamily="49" charset="0"/>
            </a:endParaRPr>
          </a:p>
          <a:p>
            <a:r>
              <a:rPr lang="en-US" sz="750" b="0" dirty="0">
                <a:solidFill>
                  <a:srgbClr val="008000"/>
                </a:solidFill>
                <a:latin typeface="Courier New" panose="02070309020205020404" pitchFamily="49" charset="0"/>
              </a:rPr>
              <a:t>*The p value is less than .05 and indicates the data is not normally distributed , but as per CLT if the number of observations are above 30, the data should be considered as normal.</a:t>
            </a:r>
          </a:p>
          <a:p>
            <a:r>
              <a:rPr lang="en-US" sz="750" b="0" dirty="0">
                <a:solidFill>
                  <a:srgbClr val="008000"/>
                </a:solidFill>
                <a:latin typeface="Courier New" panose="02070309020205020404" pitchFamily="49" charset="0"/>
              </a:rPr>
              <a:t>Hence , we will perform "Equality of Variance" Test;</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r>
              <a:rPr lang="en-US" sz="750" b="0" dirty="0">
                <a:solidFill>
                  <a:srgbClr val="008000"/>
                </a:solidFill>
                <a:latin typeface="Courier New" panose="02070309020205020404" pitchFamily="49" charset="0"/>
              </a:rPr>
              <a:t>*3) Equality Of Variance Test;</a:t>
            </a:r>
            <a:endParaRPr lang="en-US" sz="750" b="0" dirty="0">
              <a:solidFill>
                <a:srgbClr val="000000"/>
              </a:solidFill>
              <a:latin typeface="Courier New" panose="02070309020205020404" pitchFamily="49" charset="0"/>
            </a:endParaRPr>
          </a:p>
          <a:p>
            <a:r>
              <a:rPr lang="en-US" sz="750" b="0" dirty="0">
                <a:solidFill>
                  <a:srgbClr val="0000FF"/>
                </a:solidFill>
                <a:latin typeface="Courier New" panose="02070309020205020404" pitchFamily="49" charset="0"/>
              </a:rPr>
              <a:t>Title</a:t>
            </a:r>
            <a:r>
              <a:rPr lang="en-US" sz="750" b="0" dirty="0">
                <a:solidFill>
                  <a:srgbClr val="000000"/>
                </a:solidFill>
                <a:latin typeface="Courier New" panose="02070309020205020404" pitchFamily="49" charset="0"/>
              </a:rPr>
              <a:t> </a:t>
            </a:r>
            <a:r>
              <a:rPr lang="en-US" sz="750" b="0" dirty="0">
                <a:solidFill>
                  <a:srgbClr val="800080"/>
                </a:solidFill>
                <a:latin typeface="Courier New" panose="02070309020205020404" pitchFamily="49" charset="0"/>
              </a:rPr>
              <a:t>' Test of "Equality of Variance"'</a:t>
            </a:r>
            <a:r>
              <a:rPr lang="en-US"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GLM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a:t>
            </a:r>
            <a:r>
              <a:rPr lang="en-CA" sz="750" b="0" dirty="0" err="1">
                <a:solidFill>
                  <a:srgbClr val="000000"/>
                </a:solidFill>
                <a:latin typeface="Courier New" panose="02070309020205020404" pitchFamily="49" charset="0"/>
              </a:rPr>
              <a:t>Formatted_data</a:t>
            </a:r>
            <a:r>
              <a:rPr lang="en-CA" sz="750" b="0" dirty="0">
                <a:solidFill>
                  <a:srgbClr val="000000"/>
                </a:solidFill>
                <a:latin typeface="Courier New" panose="02070309020205020404" pitchFamily="49" charset="0"/>
              </a:rPr>
              <a:t>;</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Status;</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model</a:t>
            </a:r>
            <a:r>
              <a:rPr lang="en-CA" sz="750" b="0" dirty="0">
                <a:solidFill>
                  <a:srgbClr val="000000"/>
                </a:solidFill>
                <a:latin typeface="Courier New" panose="02070309020205020404" pitchFamily="49" charset="0"/>
              </a:rPr>
              <a:t> Sales = Status;</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means</a:t>
            </a:r>
            <a:r>
              <a:rPr lang="en-CA" sz="750" b="0" dirty="0">
                <a:solidFill>
                  <a:srgbClr val="000000"/>
                </a:solidFill>
                <a:latin typeface="Courier New" panose="02070309020205020404" pitchFamily="49" charset="0"/>
              </a:rPr>
              <a:t> Status / </a:t>
            </a:r>
            <a:r>
              <a:rPr lang="en-CA" sz="750" b="0" dirty="0">
                <a:solidFill>
                  <a:srgbClr val="0000FF"/>
                </a:solidFill>
                <a:latin typeface="Courier New" panose="02070309020205020404" pitchFamily="49" charset="0"/>
              </a:rPr>
              <a:t>hovtest</a:t>
            </a:r>
            <a:r>
              <a:rPr lang="en-CA" sz="750" b="0" dirty="0">
                <a:solidFill>
                  <a:srgbClr val="000000"/>
                </a:solidFill>
                <a:latin typeface="Courier New" panose="02070309020205020404" pitchFamily="49" charset="0"/>
              </a:rPr>
              <a:t>=levene(</a:t>
            </a:r>
            <a:r>
              <a:rPr lang="en-CA" sz="750" b="0" dirty="0">
                <a:solidFill>
                  <a:srgbClr val="0000FF"/>
                </a:solidFill>
                <a:latin typeface="Courier New" panose="02070309020205020404" pitchFamily="49" charset="0"/>
              </a:rPr>
              <a:t>type</a:t>
            </a:r>
            <a:r>
              <a:rPr lang="en-CA" sz="750" b="0" dirty="0">
                <a:solidFill>
                  <a:srgbClr val="000000"/>
                </a:solidFill>
                <a:latin typeface="Courier New" panose="02070309020205020404" pitchFamily="49" charset="0"/>
              </a:rPr>
              <a:t>=abs) </a:t>
            </a:r>
            <a:r>
              <a:rPr lang="en-CA" sz="750" b="0" dirty="0">
                <a:solidFill>
                  <a:srgbClr val="0000FF"/>
                </a:solidFill>
                <a:latin typeface="Courier New" panose="02070309020205020404" pitchFamily="49" charset="0"/>
              </a:rPr>
              <a:t>welch</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 H0: Equality of variance between the groups</a:t>
            </a:r>
          </a:p>
          <a:p>
            <a:r>
              <a:rPr lang="en-US" sz="750" b="0" dirty="0">
                <a:solidFill>
                  <a:srgbClr val="008000"/>
                </a:solidFill>
                <a:latin typeface="Courier New" panose="02070309020205020404" pitchFamily="49" charset="0"/>
              </a:rPr>
              <a:t>  Ha: No Equality of variance between the groups</a:t>
            </a:r>
          </a:p>
          <a:p>
            <a:endParaRPr lang="en-US"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  The Levene's Test p-value= 0.0505, higher than 0.05, which indicates that fail to  </a:t>
            </a:r>
          </a:p>
          <a:p>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reject the Null Hypotheses,</a:t>
            </a:r>
          </a:p>
          <a:p>
            <a:r>
              <a:rPr lang="en-US" sz="750" b="0" dirty="0">
                <a:solidFill>
                  <a:srgbClr val="008000"/>
                </a:solidFill>
                <a:latin typeface="Courier New" panose="02070309020205020404" pitchFamily="49" charset="0"/>
              </a:rPr>
              <a:t>  There is a Equality of variance between the customers holding Activation and    </a:t>
            </a:r>
          </a:p>
          <a:p>
            <a:r>
              <a:rPr lang="en-US" sz="750" dirty="0">
                <a:solidFill>
                  <a:srgbClr val="008000"/>
                </a:solidFill>
                <a:latin typeface="Courier New" panose="02070309020205020404" pitchFamily="49" charset="0"/>
              </a:rPr>
              <a:t>  </a:t>
            </a:r>
            <a:r>
              <a:rPr lang="en-US" sz="750" b="0" dirty="0">
                <a:solidFill>
                  <a:srgbClr val="008000"/>
                </a:solidFill>
                <a:latin typeface="Courier New" panose="02070309020205020404" pitchFamily="49" charset="0"/>
              </a:rPr>
              <a:t>Deactivation Status</a:t>
            </a:r>
          </a:p>
          <a:p>
            <a:r>
              <a:rPr lang="en-US" sz="750" b="0" dirty="0">
                <a:solidFill>
                  <a:srgbClr val="008000"/>
                </a:solidFill>
                <a:latin typeface="Courier New" panose="02070309020205020404" pitchFamily="49" charset="0"/>
              </a:rPr>
              <a:t>  To support our findings we will perform T Test;</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r>
              <a:rPr lang="en-CA" sz="750" b="0" dirty="0">
                <a:solidFill>
                  <a:srgbClr val="008000"/>
                </a:solidFill>
                <a:latin typeface="Courier New" panose="02070309020205020404" pitchFamily="49" charset="0"/>
              </a:rPr>
              <a:t>*4) T Test ;</a:t>
            </a:r>
            <a:endParaRPr lang="en-CA" sz="750" b="0" dirty="0">
              <a:solidFill>
                <a:srgbClr val="000000"/>
              </a:solidFill>
              <a:latin typeface="Courier New" panose="02070309020205020404" pitchFamily="49" charset="0"/>
            </a:endParaRP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ttest</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=Formatted_data;</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Status;</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endParaRPr lang="en-CA" sz="750" b="0" dirty="0">
              <a:solidFill>
                <a:srgbClr val="000000"/>
              </a:solidFill>
              <a:latin typeface="Courier New" panose="02070309020205020404" pitchFamily="49" charset="0"/>
            </a:endParaRPr>
          </a:p>
          <a:p>
            <a:r>
              <a:rPr lang="en-US" sz="750" b="0" dirty="0">
                <a:solidFill>
                  <a:srgbClr val="008000"/>
                </a:solidFill>
                <a:latin typeface="Courier New" panose="02070309020205020404" pitchFamily="49" charset="0"/>
              </a:rPr>
              <a:t>* H0: The mean sales for different account statuses are equal.</a:t>
            </a:r>
          </a:p>
          <a:p>
            <a:r>
              <a:rPr lang="en-US" sz="750" b="0" dirty="0">
                <a:solidFill>
                  <a:srgbClr val="008000"/>
                </a:solidFill>
                <a:latin typeface="Courier New" panose="02070309020205020404" pitchFamily="49" charset="0"/>
              </a:rPr>
              <a:t>  Ha: There is a significant difference in mean sales between different account statuses.</a:t>
            </a:r>
          </a:p>
          <a:p>
            <a:r>
              <a:rPr lang="en-US" sz="750" b="0" dirty="0">
                <a:solidFill>
                  <a:srgbClr val="008000"/>
                </a:solidFill>
                <a:latin typeface="Courier New" panose="02070309020205020404" pitchFamily="49" charset="0"/>
              </a:rPr>
              <a:t>  The p-value= 0.3963, higher than 0.05, which indicates that we can not reject the Null      Hypotheses</a:t>
            </a:r>
          </a:p>
          <a:p>
            <a:r>
              <a:rPr lang="en-US" sz="750" b="0" dirty="0">
                <a:solidFill>
                  <a:srgbClr val="008000"/>
                </a:solidFill>
                <a:latin typeface="Courier New" panose="02070309020205020404" pitchFamily="49" charset="0"/>
              </a:rPr>
              <a:t>  and conclude that there is no significant difference in mean sales between the categories of account status at 5% significance level;</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endParaRPr lang="en-CA" dirty="0"/>
          </a:p>
        </p:txBody>
      </p:sp>
      <p:pic>
        <p:nvPicPr>
          <p:cNvPr id="13" name="Picture 12">
            <a:extLst>
              <a:ext uri="{FF2B5EF4-FFF2-40B4-BE49-F238E27FC236}">
                <a16:creationId xmlns:a16="http://schemas.microsoft.com/office/drawing/2014/main" id="{EC5BF28C-F218-43AD-52C6-EF5B24953B74}"/>
              </a:ext>
            </a:extLst>
          </p:cNvPr>
          <p:cNvPicPr>
            <a:picLocks noChangeAspect="1"/>
          </p:cNvPicPr>
          <p:nvPr/>
        </p:nvPicPr>
        <p:blipFill>
          <a:blip r:embed="rId5"/>
          <a:stretch>
            <a:fillRect/>
          </a:stretch>
        </p:blipFill>
        <p:spPr>
          <a:xfrm>
            <a:off x="6121286" y="893295"/>
            <a:ext cx="5946299" cy="1158340"/>
          </a:xfrm>
          <a:prstGeom prst="rect">
            <a:avLst/>
          </a:prstGeom>
        </p:spPr>
      </p:pic>
    </p:spTree>
    <p:extLst>
      <p:ext uri="{BB962C8B-B14F-4D97-AF65-F5344CB8AC3E}">
        <p14:creationId xmlns:p14="http://schemas.microsoft.com/office/powerpoint/2010/main" val="299083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774504" y="80682"/>
            <a:ext cx="4685576" cy="830997"/>
          </a:xfrm>
          <a:prstGeom prst="rect">
            <a:avLst/>
          </a:prstGeom>
          <a:noFill/>
        </p:spPr>
        <p:txBody>
          <a:bodyPr wrap="square" rtlCol="0">
            <a:spAutoFit/>
          </a:bodyPr>
          <a:lstStyle/>
          <a:p>
            <a:pPr algn="ctr"/>
            <a:r>
              <a:rPr lang="en-CA" sz="1600" b="1" dirty="0">
                <a:latin typeface="Arial Black" panose="020B0A04020102020204" pitchFamily="34" charset="0"/>
              </a:rPr>
              <a:t>Analysis of Sales among different GoodCredit groups</a:t>
            </a:r>
          </a:p>
          <a:p>
            <a:pPr algn="ctr"/>
            <a:r>
              <a:rPr lang="en-CA" sz="1600" b="1" dirty="0">
                <a:latin typeface="Arial Black" panose="020B0A04020102020204" pitchFamily="34" charset="0"/>
              </a:rPr>
              <a:t>(</a:t>
            </a:r>
            <a:r>
              <a:rPr lang="en-CA" sz="1200" b="1" dirty="0">
                <a:latin typeface="Arial Black" panose="020B0A04020102020204" pitchFamily="34" charset="0"/>
              </a:rPr>
              <a:t>Independent Samples T Test </a:t>
            </a:r>
            <a:r>
              <a:rPr lang="en-CA" sz="1600" b="1" dirty="0">
                <a:latin typeface="Arial Black" panose="020B0A04020102020204" pitchFamily="34" charset="0"/>
              </a:rPr>
              <a:t>)</a:t>
            </a:r>
          </a:p>
        </p:txBody>
      </p:sp>
      <p:pic>
        <p:nvPicPr>
          <p:cNvPr id="4" name="Picture 3">
            <a:extLst>
              <a:ext uri="{FF2B5EF4-FFF2-40B4-BE49-F238E27FC236}">
                <a16:creationId xmlns:a16="http://schemas.microsoft.com/office/drawing/2014/main" id="{2B1952C2-3E6B-236E-FA92-FA2EB2A9A83B}"/>
              </a:ext>
            </a:extLst>
          </p:cNvPr>
          <p:cNvPicPr>
            <a:picLocks noChangeAspect="1"/>
          </p:cNvPicPr>
          <p:nvPr/>
        </p:nvPicPr>
        <p:blipFill>
          <a:blip r:embed="rId2"/>
          <a:stretch>
            <a:fillRect/>
          </a:stretch>
        </p:blipFill>
        <p:spPr>
          <a:xfrm>
            <a:off x="8875059" y="2142564"/>
            <a:ext cx="3130674" cy="1999129"/>
          </a:xfrm>
          <a:prstGeom prst="rect">
            <a:avLst/>
          </a:prstGeom>
        </p:spPr>
      </p:pic>
      <p:pic>
        <p:nvPicPr>
          <p:cNvPr id="6" name="Picture 5">
            <a:extLst>
              <a:ext uri="{FF2B5EF4-FFF2-40B4-BE49-F238E27FC236}">
                <a16:creationId xmlns:a16="http://schemas.microsoft.com/office/drawing/2014/main" id="{82B8FA37-5622-646C-7AAF-BE0288497257}"/>
              </a:ext>
            </a:extLst>
          </p:cNvPr>
          <p:cNvPicPr>
            <a:picLocks noChangeAspect="1"/>
          </p:cNvPicPr>
          <p:nvPr/>
        </p:nvPicPr>
        <p:blipFill>
          <a:blip r:embed="rId3"/>
          <a:stretch>
            <a:fillRect/>
          </a:stretch>
        </p:blipFill>
        <p:spPr>
          <a:xfrm>
            <a:off x="8955741" y="4123765"/>
            <a:ext cx="3049992" cy="2690575"/>
          </a:xfrm>
          <a:prstGeom prst="rect">
            <a:avLst/>
          </a:prstGeom>
        </p:spPr>
      </p:pic>
      <p:pic>
        <p:nvPicPr>
          <p:cNvPr id="11" name="Picture 10">
            <a:extLst>
              <a:ext uri="{FF2B5EF4-FFF2-40B4-BE49-F238E27FC236}">
                <a16:creationId xmlns:a16="http://schemas.microsoft.com/office/drawing/2014/main" id="{E04CBF63-AEA6-F5BA-C99E-057B0976B183}"/>
              </a:ext>
            </a:extLst>
          </p:cNvPr>
          <p:cNvPicPr>
            <a:picLocks noChangeAspect="1"/>
          </p:cNvPicPr>
          <p:nvPr/>
        </p:nvPicPr>
        <p:blipFill>
          <a:blip r:embed="rId4"/>
          <a:stretch>
            <a:fillRect/>
          </a:stretch>
        </p:blipFill>
        <p:spPr>
          <a:xfrm>
            <a:off x="6095999" y="2142564"/>
            <a:ext cx="2779059" cy="1822903"/>
          </a:xfrm>
          <a:prstGeom prst="rect">
            <a:avLst/>
          </a:prstGeom>
        </p:spPr>
      </p:pic>
      <p:sp>
        <p:nvSpPr>
          <p:cNvPr id="2" name="TextBox 1">
            <a:extLst>
              <a:ext uri="{FF2B5EF4-FFF2-40B4-BE49-F238E27FC236}">
                <a16:creationId xmlns:a16="http://schemas.microsoft.com/office/drawing/2014/main" id="{CFF26EF8-EAAA-79B8-1265-730C6B3040C8}"/>
              </a:ext>
            </a:extLst>
          </p:cNvPr>
          <p:cNvSpPr txBox="1"/>
          <p:nvPr/>
        </p:nvSpPr>
        <p:spPr>
          <a:xfrm>
            <a:off x="774504" y="1112523"/>
            <a:ext cx="5084875" cy="5401479"/>
          </a:xfrm>
          <a:prstGeom prst="rect">
            <a:avLst/>
          </a:prstGeom>
          <a:noFill/>
        </p:spPr>
        <p:txBody>
          <a:bodyPr wrap="square" rtlCol="0">
            <a:spAutoFit/>
          </a:bodyPr>
          <a:lstStyle/>
          <a:p>
            <a:r>
              <a:rPr lang="en-CA" sz="750" dirty="0">
                <a:solidFill>
                  <a:srgbClr val="008000"/>
                </a:solidFill>
                <a:latin typeface="Courier New" panose="02070309020205020404" pitchFamily="49" charset="0"/>
              </a:rPr>
              <a:t>( B ) Sales and GoodCredit;</a:t>
            </a:r>
            <a:endParaRPr lang="en-CA" sz="750" dirty="0">
              <a:solidFill>
                <a:srgbClr val="000000"/>
              </a:solidFill>
              <a:latin typeface="Courier New" panose="02070309020205020404" pitchFamily="49" charset="0"/>
            </a:endParaRPr>
          </a:p>
          <a:p>
            <a:endParaRPr lang="en-CA" sz="750" dirty="0">
              <a:solidFill>
                <a:srgbClr val="000000"/>
              </a:solidFill>
              <a:latin typeface="Courier New" panose="02070309020205020404" pitchFamily="49" charset="0"/>
            </a:endParaRPr>
          </a:p>
          <a:p>
            <a:r>
              <a:rPr lang="en-CA" sz="750" dirty="0">
                <a:solidFill>
                  <a:srgbClr val="008000"/>
                </a:solidFill>
                <a:latin typeface="Courier New" panose="02070309020205020404" pitchFamily="49" charset="0"/>
              </a:rPr>
              <a:t>*1) </a:t>
            </a:r>
            <a:r>
              <a:rPr lang="en-CA" sz="750" dirty="0" err="1">
                <a:solidFill>
                  <a:srgbClr val="008000"/>
                </a:solidFill>
                <a:latin typeface="Courier New" panose="02070309020205020404" pitchFamily="49" charset="0"/>
              </a:rPr>
              <a:t>Descriptitve</a:t>
            </a:r>
            <a:r>
              <a:rPr lang="en-CA" sz="750" dirty="0">
                <a:solidFill>
                  <a:srgbClr val="008000"/>
                </a:solidFill>
                <a:latin typeface="Courier New" panose="02070309020205020404" pitchFamily="49" charset="0"/>
              </a:rPr>
              <a:t> Statistics;</a:t>
            </a:r>
            <a:endParaRPr lang="en-CA" sz="750" dirty="0">
              <a:solidFill>
                <a:srgbClr val="000000"/>
              </a:solidFill>
              <a:latin typeface="Courier New" panose="02070309020205020404" pitchFamily="49" charset="0"/>
            </a:endParaRP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means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=Formatted_data </a:t>
            </a:r>
            <a:r>
              <a:rPr lang="en-CA" sz="750" b="0" dirty="0">
                <a:solidFill>
                  <a:srgbClr val="0000FF"/>
                </a:solidFill>
                <a:latin typeface="Courier New" panose="02070309020205020404" pitchFamily="49" charset="0"/>
              </a:rPr>
              <a:t>nmiss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mean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stderr</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cv</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lclm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uclm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median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min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qrange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maxdec</a:t>
            </a:r>
            <a:r>
              <a:rPr lang="en-CA" sz="750" b="0" dirty="0">
                <a:solidFill>
                  <a:srgbClr val="000000"/>
                </a:solidFill>
                <a:latin typeface="Courier New" panose="02070309020205020404" pitchFamily="49" charset="0"/>
              </a:rPr>
              <a:t>=</a:t>
            </a:r>
            <a:r>
              <a:rPr lang="en-CA" sz="750" b="1" dirty="0">
                <a:solidFill>
                  <a:srgbClr val="008080"/>
                </a:solidFill>
                <a:latin typeface="Courier New" panose="02070309020205020404" pitchFamily="49" charset="0"/>
              </a:rPr>
              <a:t>2</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GoodCredit;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 </a:t>
            </a:r>
          </a:p>
          <a:p>
            <a:endParaRPr lang="en-CA" sz="750" b="0" dirty="0">
              <a:solidFill>
                <a:srgbClr val="000000"/>
              </a:solidFill>
              <a:latin typeface="Courier New" panose="02070309020205020404" pitchFamily="49" charset="0"/>
            </a:endParaRPr>
          </a:p>
          <a:p>
            <a:r>
              <a:rPr lang="en-CA" sz="750" b="0" dirty="0">
                <a:solidFill>
                  <a:srgbClr val="008000"/>
                </a:solidFill>
                <a:latin typeface="Courier New" panose="02070309020205020404" pitchFamily="49" charset="0"/>
              </a:rPr>
              <a:t>*2)Test of Normailty;</a:t>
            </a:r>
            <a:endParaRPr lang="en-CA" sz="750" b="0" dirty="0">
              <a:solidFill>
                <a:srgbClr val="000000"/>
              </a:solidFill>
              <a:latin typeface="Courier New" panose="02070309020205020404" pitchFamily="49" charset="0"/>
            </a:endParaRPr>
          </a:p>
          <a:p>
            <a:r>
              <a:rPr lang="en-CA" sz="750" b="0" dirty="0">
                <a:solidFill>
                  <a:srgbClr val="0000FF"/>
                </a:solidFill>
                <a:latin typeface="Courier New" panose="02070309020205020404" pitchFamily="49" charset="0"/>
              </a:rPr>
              <a:t>TITLE</a:t>
            </a:r>
            <a:r>
              <a:rPr lang="en-CA" sz="750" b="0" dirty="0">
                <a:solidFill>
                  <a:srgbClr val="000000"/>
                </a:solidFill>
                <a:latin typeface="Courier New" panose="02070309020205020404" pitchFamily="49" charset="0"/>
              </a:rPr>
              <a:t> </a:t>
            </a:r>
            <a:r>
              <a:rPr lang="en-CA" sz="750" b="0" dirty="0">
                <a:solidFill>
                  <a:srgbClr val="800080"/>
                </a:solidFill>
                <a:latin typeface="Courier New" panose="02070309020205020404" pitchFamily="49" charset="0"/>
              </a:rPr>
              <a:t>"Test of Normality"</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UNIVARIATE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 = </a:t>
            </a:r>
            <a:r>
              <a:rPr lang="en-CA" sz="750" b="0" dirty="0" err="1">
                <a:solidFill>
                  <a:srgbClr val="000000"/>
                </a:solidFill>
                <a:latin typeface="Courier New" panose="02070309020205020404" pitchFamily="49" charset="0"/>
              </a:rPr>
              <a:t>Formatted_data</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NORMAL</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PLOT</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GoodCredit;</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*As the number of observations are above 30 , hence we will consider the data as normally distributed .</a:t>
            </a:r>
          </a:p>
          <a:p>
            <a:endParaRPr lang="en-CA"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*3) Equality of Variance Test;</a:t>
            </a:r>
            <a:endParaRPr lang="en-US" sz="750" b="0" dirty="0">
              <a:solidFill>
                <a:srgbClr val="000000"/>
              </a:solidFill>
              <a:latin typeface="Courier New" panose="02070309020205020404" pitchFamily="49" charset="0"/>
            </a:endParaRP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GLM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a:t>
            </a:r>
            <a:r>
              <a:rPr lang="en-CA" sz="750" b="0" dirty="0" err="1">
                <a:solidFill>
                  <a:srgbClr val="000000"/>
                </a:solidFill>
                <a:latin typeface="Courier New" panose="02070309020205020404" pitchFamily="49" charset="0"/>
              </a:rPr>
              <a:t>Formatted_data</a:t>
            </a:r>
            <a:r>
              <a:rPr lang="en-CA" sz="750" b="0" dirty="0">
                <a:solidFill>
                  <a:srgbClr val="000000"/>
                </a:solidFill>
                <a:latin typeface="Courier New" panose="02070309020205020404" pitchFamily="49" charset="0"/>
              </a:rPr>
              <a:t>;</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GoodCredit;</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model</a:t>
            </a:r>
            <a:r>
              <a:rPr lang="en-CA" sz="750" b="0" dirty="0">
                <a:solidFill>
                  <a:srgbClr val="000000"/>
                </a:solidFill>
                <a:latin typeface="Courier New" panose="02070309020205020404" pitchFamily="49" charset="0"/>
              </a:rPr>
              <a:t> Sales = GoodCredit;</a:t>
            </a:r>
          </a:p>
          <a:p>
            <a:r>
              <a:rPr lang="en-US" sz="750" b="0" dirty="0">
                <a:solidFill>
                  <a:srgbClr val="000000"/>
                </a:solidFill>
                <a:latin typeface="Courier New" panose="02070309020205020404" pitchFamily="49" charset="0"/>
              </a:rPr>
              <a:t>	</a:t>
            </a:r>
            <a:r>
              <a:rPr lang="en-US" sz="750" b="0" dirty="0">
                <a:solidFill>
                  <a:srgbClr val="0000FF"/>
                </a:solidFill>
                <a:latin typeface="Courier New" panose="02070309020205020404" pitchFamily="49" charset="0"/>
              </a:rPr>
              <a:t>means</a:t>
            </a:r>
            <a:r>
              <a:rPr lang="en-US" sz="750" b="0" dirty="0">
                <a:solidFill>
                  <a:srgbClr val="000000"/>
                </a:solidFill>
                <a:latin typeface="Courier New" panose="02070309020205020404" pitchFamily="49" charset="0"/>
              </a:rPr>
              <a:t> GoodCredit / </a:t>
            </a:r>
            <a:r>
              <a:rPr lang="en-US" sz="750" b="0" dirty="0" err="1">
                <a:solidFill>
                  <a:srgbClr val="0000FF"/>
                </a:solidFill>
                <a:latin typeface="Courier New" panose="02070309020205020404" pitchFamily="49" charset="0"/>
              </a:rPr>
              <a:t>hovtest</a:t>
            </a:r>
            <a:r>
              <a:rPr lang="en-US" sz="750" b="0" dirty="0">
                <a:solidFill>
                  <a:srgbClr val="000000"/>
                </a:solidFill>
                <a:latin typeface="Courier New" panose="02070309020205020404" pitchFamily="49" charset="0"/>
              </a:rPr>
              <a:t>=</a:t>
            </a:r>
            <a:r>
              <a:rPr lang="en-US" sz="750" b="0" dirty="0" err="1">
                <a:solidFill>
                  <a:srgbClr val="000000"/>
                </a:solidFill>
                <a:latin typeface="Courier New" panose="02070309020205020404" pitchFamily="49" charset="0"/>
              </a:rPr>
              <a:t>levene</a:t>
            </a:r>
            <a:r>
              <a:rPr lang="en-US" sz="750" b="0" dirty="0">
                <a:solidFill>
                  <a:srgbClr val="000000"/>
                </a:solidFill>
                <a:latin typeface="Courier New" panose="02070309020205020404" pitchFamily="49" charset="0"/>
              </a:rPr>
              <a:t>(</a:t>
            </a:r>
            <a:r>
              <a:rPr lang="en-US" sz="750" b="0" dirty="0">
                <a:solidFill>
                  <a:srgbClr val="0000FF"/>
                </a:solidFill>
                <a:latin typeface="Courier New" panose="02070309020205020404" pitchFamily="49" charset="0"/>
              </a:rPr>
              <a:t>type</a:t>
            </a:r>
            <a:r>
              <a:rPr lang="en-US" sz="750" b="0" dirty="0">
                <a:solidFill>
                  <a:srgbClr val="000000"/>
                </a:solidFill>
                <a:latin typeface="Courier New" panose="02070309020205020404" pitchFamily="49" charset="0"/>
              </a:rPr>
              <a:t>=abs) </a:t>
            </a:r>
            <a:r>
              <a:rPr lang="en-US" sz="750" b="0" dirty="0">
                <a:solidFill>
                  <a:srgbClr val="0000FF"/>
                </a:solidFill>
                <a:latin typeface="Courier New" panose="02070309020205020404" pitchFamily="49" charset="0"/>
              </a:rPr>
              <a:t>welch</a:t>
            </a:r>
            <a:r>
              <a:rPr lang="en-US"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 H0: There is Equality of Variance between the groups</a:t>
            </a:r>
          </a:p>
          <a:p>
            <a:r>
              <a:rPr lang="en-US" sz="750" b="0" dirty="0">
                <a:solidFill>
                  <a:srgbClr val="008000"/>
                </a:solidFill>
                <a:latin typeface="Courier New" panose="02070309020205020404" pitchFamily="49" charset="0"/>
              </a:rPr>
              <a:t>  Ha: There is no Equality of Variance between the groups</a:t>
            </a:r>
          </a:p>
          <a:p>
            <a:endParaRPr lang="en-CA"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  The Levene's Test p-value= 0.6795, higher than 0.05, which indicates that we fail to reject the Null Hypotheses,</a:t>
            </a:r>
          </a:p>
          <a:p>
            <a:r>
              <a:rPr lang="en-US" sz="750" b="0" dirty="0">
                <a:solidFill>
                  <a:srgbClr val="008000"/>
                </a:solidFill>
                <a:latin typeface="Courier New" panose="02070309020205020404" pitchFamily="49" charset="0"/>
              </a:rPr>
              <a:t>  we haven't found strong evidence to conclude that there is no significant difference in the variance of the groups ;</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r>
              <a:rPr lang="en-CA" sz="750" b="0" dirty="0">
                <a:solidFill>
                  <a:srgbClr val="008000"/>
                </a:solidFill>
                <a:latin typeface="Courier New" panose="02070309020205020404" pitchFamily="49" charset="0"/>
              </a:rPr>
              <a:t>*4) Pooled TTest;</a:t>
            </a:r>
            <a:endParaRPr lang="en-CA" sz="750" b="0" dirty="0">
              <a:solidFill>
                <a:srgbClr val="000000"/>
              </a:solidFill>
              <a:latin typeface="Courier New" panose="02070309020205020404" pitchFamily="49" charset="0"/>
            </a:endParaRP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ttest</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 = Formatted_data;</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GoodCredit;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*H0: The mean sales for different groups of Goodcredit are equal.</a:t>
            </a:r>
          </a:p>
          <a:p>
            <a:r>
              <a:rPr lang="en-US" sz="750" b="0" dirty="0">
                <a:solidFill>
                  <a:srgbClr val="008000"/>
                </a:solidFill>
                <a:latin typeface="Courier New" panose="02070309020205020404" pitchFamily="49" charset="0"/>
              </a:rPr>
              <a:t> Ha: There is significant difference in mean sales between different groups of GoodCredit.</a:t>
            </a:r>
          </a:p>
          <a:p>
            <a:endParaRPr lang="en-CA"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 The p-value= 0.7788, higher than 0.05, which indicates that we can not reject the Null Hypotheses</a:t>
            </a:r>
          </a:p>
          <a:p>
            <a:r>
              <a:rPr lang="en-US" sz="750" b="0" dirty="0">
                <a:solidFill>
                  <a:srgbClr val="008000"/>
                </a:solidFill>
                <a:latin typeface="Courier New" panose="02070309020205020404" pitchFamily="49" charset="0"/>
              </a:rPr>
              <a:t> and conclude that there is no significant difference in mean sales between the groups of GoodCredit at 5% significance level;</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p:txBody>
      </p:sp>
      <p:pic>
        <p:nvPicPr>
          <p:cNvPr id="15" name="Picture 14">
            <a:extLst>
              <a:ext uri="{FF2B5EF4-FFF2-40B4-BE49-F238E27FC236}">
                <a16:creationId xmlns:a16="http://schemas.microsoft.com/office/drawing/2014/main" id="{EDD9A579-2BC4-5E7B-79D5-181FA8747663}"/>
              </a:ext>
            </a:extLst>
          </p:cNvPr>
          <p:cNvPicPr>
            <a:picLocks noChangeAspect="1"/>
          </p:cNvPicPr>
          <p:nvPr/>
        </p:nvPicPr>
        <p:blipFill>
          <a:blip r:embed="rId5"/>
          <a:stretch>
            <a:fillRect/>
          </a:stretch>
        </p:blipFill>
        <p:spPr>
          <a:xfrm>
            <a:off x="6008240" y="3965467"/>
            <a:ext cx="3086367" cy="1813717"/>
          </a:xfrm>
          <a:prstGeom prst="rect">
            <a:avLst/>
          </a:prstGeom>
        </p:spPr>
      </p:pic>
      <p:pic>
        <p:nvPicPr>
          <p:cNvPr id="17" name="Picture 16">
            <a:extLst>
              <a:ext uri="{FF2B5EF4-FFF2-40B4-BE49-F238E27FC236}">
                <a16:creationId xmlns:a16="http://schemas.microsoft.com/office/drawing/2014/main" id="{AFEBBE19-F1DA-3788-392B-3665AAB3AE1F}"/>
              </a:ext>
            </a:extLst>
          </p:cNvPr>
          <p:cNvPicPr>
            <a:picLocks noChangeAspect="1"/>
          </p:cNvPicPr>
          <p:nvPr/>
        </p:nvPicPr>
        <p:blipFill>
          <a:blip r:embed="rId6"/>
          <a:stretch>
            <a:fillRect/>
          </a:stretch>
        </p:blipFill>
        <p:spPr>
          <a:xfrm>
            <a:off x="6095999" y="943178"/>
            <a:ext cx="6040701" cy="1120237"/>
          </a:xfrm>
          <a:prstGeom prst="rect">
            <a:avLst/>
          </a:prstGeom>
        </p:spPr>
      </p:pic>
    </p:spTree>
    <p:extLst>
      <p:ext uri="{BB962C8B-B14F-4D97-AF65-F5344CB8AC3E}">
        <p14:creationId xmlns:p14="http://schemas.microsoft.com/office/powerpoint/2010/main" val="292608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488553" y="42008"/>
            <a:ext cx="4655976" cy="830997"/>
          </a:xfrm>
          <a:prstGeom prst="rect">
            <a:avLst/>
          </a:prstGeom>
          <a:noFill/>
        </p:spPr>
        <p:txBody>
          <a:bodyPr wrap="square" rtlCol="0">
            <a:spAutoFit/>
          </a:bodyPr>
          <a:lstStyle/>
          <a:p>
            <a:pPr algn="ctr"/>
            <a:r>
              <a:rPr lang="en-CA" sz="1600" b="1" dirty="0">
                <a:latin typeface="Arial Black" panose="020B0A04020102020204" pitchFamily="34" charset="0"/>
              </a:rPr>
              <a:t>Analysis of Sales in different Age Segments</a:t>
            </a:r>
          </a:p>
          <a:p>
            <a:pPr algn="ctr"/>
            <a:r>
              <a:rPr lang="en-CA" sz="1600" b="1" dirty="0">
                <a:latin typeface="Arial Black" panose="020B0A04020102020204" pitchFamily="34" charset="0"/>
              </a:rPr>
              <a:t>(</a:t>
            </a:r>
            <a:r>
              <a:rPr lang="en-CA" sz="1200" b="1" dirty="0">
                <a:latin typeface="Arial Black" panose="020B0A04020102020204" pitchFamily="34" charset="0"/>
              </a:rPr>
              <a:t>One way ANOVA Test</a:t>
            </a:r>
            <a:r>
              <a:rPr lang="en-CA" sz="1600" b="1" dirty="0">
                <a:latin typeface="Arial Black" panose="020B0A04020102020204" pitchFamily="34" charset="0"/>
              </a:rPr>
              <a:t>) </a:t>
            </a:r>
          </a:p>
        </p:txBody>
      </p:sp>
      <p:pic>
        <p:nvPicPr>
          <p:cNvPr id="3" name="Picture 2">
            <a:extLst>
              <a:ext uri="{FF2B5EF4-FFF2-40B4-BE49-F238E27FC236}">
                <a16:creationId xmlns:a16="http://schemas.microsoft.com/office/drawing/2014/main" id="{6384D2DF-FD39-CA51-07DA-5EDC97B11080}"/>
              </a:ext>
            </a:extLst>
          </p:cNvPr>
          <p:cNvPicPr>
            <a:picLocks noChangeAspect="1"/>
          </p:cNvPicPr>
          <p:nvPr/>
        </p:nvPicPr>
        <p:blipFill>
          <a:blip r:embed="rId2"/>
          <a:stretch>
            <a:fillRect/>
          </a:stretch>
        </p:blipFill>
        <p:spPr>
          <a:xfrm>
            <a:off x="8382936" y="4183992"/>
            <a:ext cx="3707460" cy="2674008"/>
          </a:xfrm>
          <a:prstGeom prst="rect">
            <a:avLst/>
          </a:prstGeom>
        </p:spPr>
      </p:pic>
      <p:pic>
        <p:nvPicPr>
          <p:cNvPr id="10" name="Picture 9">
            <a:extLst>
              <a:ext uri="{FF2B5EF4-FFF2-40B4-BE49-F238E27FC236}">
                <a16:creationId xmlns:a16="http://schemas.microsoft.com/office/drawing/2014/main" id="{EA625FFA-660B-2F28-A9E7-93D7FAC256B8}"/>
              </a:ext>
            </a:extLst>
          </p:cNvPr>
          <p:cNvPicPr>
            <a:picLocks noChangeAspect="1"/>
          </p:cNvPicPr>
          <p:nvPr/>
        </p:nvPicPr>
        <p:blipFill>
          <a:blip r:embed="rId3"/>
          <a:stretch>
            <a:fillRect/>
          </a:stretch>
        </p:blipFill>
        <p:spPr>
          <a:xfrm>
            <a:off x="8401893" y="1820425"/>
            <a:ext cx="3707457" cy="2421660"/>
          </a:xfrm>
          <a:prstGeom prst="rect">
            <a:avLst/>
          </a:prstGeom>
        </p:spPr>
      </p:pic>
      <p:sp>
        <p:nvSpPr>
          <p:cNvPr id="4" name="TextBox 3">
            <a:extLst>
              <a:ext uri="{FF2B5EF4-FFF2-40B4-BE49-F238E27FC236}">
                <a16:creationId xmlns:a16="http://schemas.microsoft.com/office/drawing/2014/main" id="{B0984224-358B-2EFD-68A9-422478CE6E46}"/>
              </a:ext>
            </a:extLst>
          </p:cNvPr>
          <p:cNvSpPr txBox="1"/>
          <p:nvPr/>
        </p:nvSpPr>
        <p:spPr>
          <a:xfrm>
            <a:off x="735529" y="1294906"/>
            <a:ext cx="4409000" cy="5632311"/>
          </a:xfrm>
          <a:prstGeom prst="rect">
            <a:avLst/>
          </a:prstGeom>
          <a:noFill/>
        </p:spPr>
        <p:txBody>
          <a:bodyPr wrap="square" rtlCol="0">
            <a:spAutoFit/>
          </a:bodyPr>
          <a:lstStyle/>
          <a:p>
            <a:r>
              <a:rPr lang="en-US" sz="750" dirty="0">
                <a:solidFill>
                  <a:srgbClr val="008000"/>
                </a:solidFill>
                <a:latin typeface="Courier New" panose="02070309020205020404" pitchFamily="49" charset="0"/>
              </a:rPr>
              <a:t>( C ) Sales and Age segments;</a:t>
            </a:r>
          </a:p>
          <a:p>
            <a:endParaRPr lang="en-US" sz="750" dirty="0">
              <a:solidFill>
                <a:srgbClr val="000000"/>
              </a:solidFill>
              <a:latin typeface="Courier New" panose="02070309020205020404" pitchFamily="49" charset="0"/>
            </a:endParaRPr>
          </a:p>
          <a:p>
            <a:endParaRPr lang="en-CA" sz="750" dirty="0">
              <a:solidFill>
                <a:srgbClr val="000000"/>
              </a:solidFill>
              <a:latin typeface="Courier New" panose="02070309020205020404" pitchFamily="49" charset="0"/>
            </a:endParaRPr>
          </a:p>
          <a:p>
            <a:r>
              <a:rPr lang="en-CA" sz="750" dirty="0">
                <a:solidFill>
                  <a:srgbClr val="008000"/>
                </a:solidFill>
                <a:latin typeface="Courier New" panose="02070309020205020404" pitchFamily="49" charset="0"/>
              </a:rPr>
              <a:t>*1) Descriptive Statistics;</a:t>
            </a:r>
            <a:endParaRPr lang="en-CA" sz="750" dirty="0">
              <a:solidFill>
                <a:srgbClr val="000000"/>
              </a:solidFill>
              <a:latin typeface="Courier New" panose="02070309020205020404" pitchFamily="49" charset="0"/>
            </a:endParaRP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means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=Formatted_data </a:t>
            </a:r>
            <a:r>
              <a:rPr lang="en-CA" sz="750" b="0" dirty="0">
                <a:solidFill>
                  <a:srgbClr val="0000FF"/>
                </a:solidFill>
                <a:latin typeface="Courier New" panose="02070309020205020404" pitchFamily="49" charset="0"/>
              </a:rPr>
              <a:t>nmiss</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mean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stderr</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cv</a:t>
            </a:r>
            <a:r>
              <a:rPr lang="en-CA" sz="750" b="0" dirty="0">
                <a:solidFill>
                  <a:srgbClr val="000000"/>
                </a:solidFill>
                <a:latin typeface="Courier New" panose="02070309020205020404" pitchFamily="49" charset="0"/>
              </a:rPr>
              <a:t> </a:t>
            </a:r>
          </a:p>
          <a:p>
            <a:r>
              <a:rPr lang="en-CA" sz="750" b="0" dirty="0">
                <a:solidFill>
                  <a:srgbClr val="0000FF"/>
                </a:solidFill>
                <a:latin typeface="Courier New" panose="02070309020205020404" pitchFamily="49" charset="0"/>
              </a:rPr>
              <a:t>lclm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uclm</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median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min</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qrange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maxdec</a:t>
            </a:r>
            <a:r>
              <a:rPr lang="en-CA" sz="750" b="0" dirty="0">
                <a:solidFill>
                  <a:srgbClr val="000000"/>
                </a:solidFill>
                <a:latin typeface="Courier New" panose="02070309020205020404" pitchFamily="49" charset="0"/>
              </a:rPr>
              <a:t>=</a:t>
            </a:r>
            <a:r>
              <a:rPr lang="en-CA" sz="750" b="1" dirty="0">
                <a:solidFill>
                  <a:srgbClr val="008080"/>
                </a:solidFill>
                <a:latin typeface="Courier New" panose="02070309020205020404" pitchFamily="49" charset="0"/>
              </a:rPr>
              <a:t>2</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 </a:t>
            </a:r>
          </a:p>
          <a:p>
            <a:endParaRPr lang="en-CA" sz="750" b="0" dirty="0">
              <a:solidFill>
                <a:srgbClr val="000000"/>
              </a:solidFill>
              <a:latin typeface="Courier New" panose="02070309020205020404" pitchFamily="49" charset="0"/>
            </a:endParaRPr>
          </a:p>
          <a:p>
            <a:r>
              <a:rPr lang="en-CA" sz="750" b="0" dirty="0">
                <a:solidFill>
                  <a:srgbClr val="008000"/>
                </a:solidFill>
                <a:latin typeface="Courier New" panose="02070309020205020404" pitchFamily="49" charset="0"/>
              </a:rPr>
              <a:t>*2) Test of Normality;</a:t>
            </a:r>
            <a:endParaRPr lang="en-CA" sz="750" b="0" dirty="0">
              <a:solidFill>
                <a:srgbClr val="000000"/>
              </a:solidFill>
              <a:latin typeface="Courier New" panose="02070309020205020404" pitchFamily="49" charset="0"/>
            </a:endParaRPr>
          </a:p>
          <a:p>
            <a:r>
              <a:rPr lang="en-CA" sz="750" b="0" dirty="0">
                <a:solidFill>
                  <a:srgbClr val="0000FF"/>
                </a:solidFill>
                <a:latin typeface="Courier New" panose="02070309020205020404" pitchFamily="49" charset="0"/>
              </a:rPr>
              <a:t>TITLE</a:t>
            </a:r>
            <a:r>
              <a:rPr lang="en-CA" sz="750" b="0" dirty="0">
                <a:solidFill>
                  <a:srgbClr val="000000"/>
                </a:solidFill>
                <a:latin typeface="Courier New" panose="02070309020205020404" pitchFamily="49" charset="0"/>
              </a:rPr>
              <a:t> </a:t>
            </a:r>
            <a:r>
              <a:rPr lang="en-CA" sz="750" b="0" dirty="0">
                <a:solidFill>
                  <a:srgbClr val="800080"/>
                </a:solidFill>
                <a:latin typeface="Courier New" panose="02070309020205020404" pitchFamily="49" charset="0"/>
              </a:rPr>
              <a:t>"Test of Normality"</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PROC</a:t>
            </a:r>
            <a:r>
              <a:rPr lang="en-CA" sz="750" b="0" dirty="0">
                <a:solidFill>
                  <a:srgbClr val="000000"/>
                </a:solidFill>
                <a:latin typeface="Courier New" panose="02070309020205020404" pitchFamily="49" charset="0"/>
              </a:rPr>
              <a:t> </a:t>
            </a:r>
            <a:r>
              <a:rPr lang="en-CA" sz="750" b="1" dirty="0">
                <a:solidFill>
                  <a:srgbClr val="000080"/>
                </a:solidFill>
                <a:latin typeface="Courier New" panose="02070309020205020404" pitchFamily="49" charset="0"/>
              </a:rPr>
              <a:t>UNIVARIATE</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DATA</a:t>
            </a:r>
            <a:r>
              <a:rPr lang="en-CA" sz="750" b="0" dirty="0">
                <a:solidFill>
                  <a:srgbClr val="000000"/>
                </a:solidFill>
                <a:latin typeface="Courier New" panose="02070309020205020404" pitchFamily="49" charset="0"/>
              </a:rPr>
              <a:t> = </a:t>
            </a:r>
            <a:r>
              <a:rPr lang="en-CA" sz="750" b="0" dirty="0" err="1">
                <a:solidFill>
                  <a:srgbClr val="000000"/>
                </a:solidFill>
                <a:latin typeface="Courier New" panose="02070309020205020404" pitchFamily="49" charset="0"/>
              </a:rPr>
              <a:t>Formatted_data</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NORMAL</a:t>
            </a:r>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PLOT</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0" dirty="0">
                <a:solidFill>
                  <a:srgbClr val="0000FF"/>
                </a:solidFill>
                <a:latin typeface="Courier New" panose="02070309020205020404" pitchFamily="49" charset="0"/>
              </a:rPr>
              <a:t>VAR</a:t>
            </a:r>
            <a:r>
              <a:rPr lang="en-CA" sz="750" b="0" dirty="0">
                <a:solidFill>
                  <a:srgbClr val="000000"/>
                </a:solidFill>
                <a:latin typeface="Courier New" panose="02070309020205020404" pitchFamily="49" charset="0"/>
              </a:rPr>
              <a:t> SALES;</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 The number of observations are above 30, we will consider the data as normally distributed.</a:t>
            </a:r>
          </a:p>
          <a:p>
            <a:endParaRPr lang="en-CA"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*3)Equality of Variance Test;</a:t>
            </a:r>
            <a:endParaRPr lang="en-US" sz="750" b="0" dirty="0">
              <a:solidFill>
                <a:srgbClr val="000000"/>
              </a:solidFill>
              <a:latin typeface="Courier New" panose="02070309020205020404" pitchFamily="49" charset="0"/>
            </a:endParaRPr>
          </a:p>
          <a:p>
            <a:r>
              <a:rPr lang="nn-NO" sz="750" b="0" dirty="0">
                <a:solidFill>
                  <a:srgbClr val="000000"/>
                </a:solidFill>
                <a:latin typeface="Courier New" panose="02070309020205020404" pitchFamily="49" charset="0"/>
              </a:rPr>
              <a:t> </a:t>
            </a:r>
            <a:r>
              <a:rPr lang="nn-NO" sz="750" b="1" dirty="0">
                <a:solidFill>
                  <a:srgbClr val="000080"/>
                </a:solidFill>
                <a:latin typeface="Courier New" panose="02070309020205020404" pitchFamily="49" charset="0"/>
              </a:rPr>
              <a:t>Proc</a:t>
            </a:r>
            <a:r>
              <a:rPr lang="nn-NO" sz="750" b="0" dirty="0">
                <a:solidFill>
                  <a:srgbClr val="000000"/>
                </a:solidFill>
                <a:latin typeface="Courier New" panose="02070309020205020404" pitchFamily="49" charset="0"/>
              </a:rPr>
              <a:t> </a:t>
            </a:r>
            <a:r>
              <a:rPr lang="nn-NO" sz="750" b="1" dirty="0">
                <a:solidFill>
                  <a:srgbClr val="000080"/>
                </a:solidFill>
                <a:latin typeface="Courier New" panose="02070309020205020404" pitchFamily="49" charset="0"/>
              </a:rPr>
              <a:t>GLM</a:t>
            </a:r>
            <a:r>
              <a:rPr lang="nn-NO" sz="750" b="0" dirty="0">
                <a:solidFill>
                  <a:srgbClr val="000000"/>
                </a:solidFill>
                <a:latin typeface="Courier New" panose="02070309020205020404" pitchFamily="49" charset="0"/>
              </a:rPr>
              <a:t> </a:t>
            </a:r>
            <a:r>
              <a:rPr lang="nn-NO" sz="750" b="0" dirty="0">
                <a:solidFill>
                  <a:srgbClr val="0000FF"/>
                </a:solidFill>
                <a:latin typeface="Courier New" panose="02070309020205020404" pitchFamily="49" charset="0"/>
              </a:rPr>
              <a:t>data</a:t>
            </a:r>
            <a:r>
              <a:rPr lang="nn-NO" sz="750" b="0" dirty="0">
                <a:solidFill>
                  <a:srgbClr val="000000"/>
                </a:solidFill>
                <a:latin typeface="Courier New" panose="02070309020205020404" pitchFamily="49" charset="0"/>
              </a:rPr>
              <a:t>=Formatt_Segments;</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model</a:t>
            </a:r>
            <a:r>
              <a:rPr lang="en-CA" sz="750" b="0" dirty="0">
                <a:solidFill>
                  <a:srgbClr val="000000"/>
                </a:solidFill>
                <a:latin typeface="Courier New" panose="02070309020205020404" pitchFamily="49" charset="0"/>
              </a:rPr>
              <a:t> Sales =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US" sz="750" b="0" dirty="0">
                <a:solidFill>
                  <a:srgbClr val="000000"/>
                </a:solidFill>
                <a:latin typeface="Courier New" panose="02070309020205020404" pitchFamily="49" charset="0"/>
              </a:rPr>
              <a:t>	</a:t>
            </a:r>
            <a:r>
              <a:rPr lang="en-US" sz="750" b="0" dirty="0">
                <a:solidFill>
                  <a:srgbClr val="0000FF"/>
                </a:solidFill>
                <a:latin typeface="Courier New" panose="02070309020205020404" pitchFamily="49" charset="0"/>
              </a:rPr>
              <a:t>means</a:t>
            </a:r>
            <a:r>
              <a:rPr lang="en-US" sz="750" b="0" dirty="0">
                <a:solidFill>
                  <a:srgbClr val="000000"/>
                </a:solidFill>
                <a:latin typeface="Courier New" panose="02070309020205020404" pitchFamily="49" charset="0"/>
              </a:rPr>
              <a:t> </a:t>
            </a:r>
            <a:r>
              <a:rPr lang="en-US" sz="750" b="0" dirty="0" err="1">
                <a:solidFill>
                  <a:srgbClr val="000000"/>
                </a:solidFill>
                <a:latin typeface="Courier New" panose="02070309020205020404" pitchFamily="49" charset="0"/>
              </a:rPr>
              <a:t>Age_Segment</a:t>
            </a:r>
            <a:r>
              <a:rPr lang="en-US" sz="750" b="0" dirty="0">
                <a:solidFill>
                  <a:srgbClr val="000000"/>
                </a:solidFill>
                <a:latin typeface="Courier New" panose="02070309020205020404" pitchFamily="49" charset="0"/>
              </a:rPr>
              <a:t> / </a:t>
            </a:r>
            <a:r>
              <a:rPr lang="en-US" sz="750" b="0" dirty="0" err="1">
                <a:solidFill>
                  <a:srgbClr val="0000FF"/>
                </a:solidFill>
                <a:latin typeface="Courier New" panose="02070309020205020404" pitchFamily="49" charset="0"/>
              </a:rPr>
              <a:t>hovtest</a:t>
            </a:r>
            <a:r>
              <a:rPr lang="en-US" sz="750" b="0" dirty="0">
                <a:solidFill>
                  <a:srgbClr val="000000"/>
                </a:solidFill>
                <a:latin typeface="Courier New" panose="02070309020205020404" pitchFamily="49" charset="0"/>
              </a:rPr>
              <a:t>=</a:t>
            </a:r>
            <a:r>
              <a:rPr lang="en-US" sz="750" b="0" dirty="0" err="1">
                <a:solidFill>
                  <a:srgbClr val="000000"/>
                </a:solidFill>
                <a:latin typeface="Courier New" panose="02070309020205020404" pitchFamily="49" charset="0"/>
              </a:rPr>
              <a:t>levene</a:t>
            </a:r>
            <a:r>
              <a:rPr lang="en-US" sz="750" b="0" dirty="0">
                <a:solidFill>
                  <a:srgbClr val="000000"/>
                </a:solidFill>
                <a:latin typeface="Courier New" panose="02070309020205020404" pitchFamily="49" charset="0"/>
              </a:rPr>
              <a:t>(</a:t>
            </a:r>
            <a:r>
              <a:rPr lang="en-US" sz="750" b="0" dirty="0">
                <a:solidFill>
                  <a:srgbClr val="0000FF"/>
                </a:solidFill>
                <a:latin typeface="Courier New" panose="02070309020205020404" pitchFamily="49" charset="0"/>
              </a:rPr>
              <a:t>type</a:t>
            </a:r>
            <a:r>
              <a:rPr lang="en-US" sz="750" b="0" dirty="0">
                <a:solidFill>
                  <a:srgbClr val="000000"/>
                </a:solidFill>
                <a:latin typeface="Courier New" panose="02070309020205020404" pitchFamily="49" charset="0"/>
              </a:rPr>
              <a:t>=abs) </a:t>
            </a:r>
            <a:r>
              <a:rPr lang="en-US" sz="750" b="0" dirty="0">
                <a:solidFill>
                  <a:srgbClr val="0000FF"/>
                </a:solidFill>
                <a:latin typeface="Courier New" panose="02070309020205020404" pitchFamily="49" charset="0"/>
              </a:rPr>
              <a:t>welch</a:t>
            </a:r>
            <a:r>
              <a:rPr lang="en-US"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 H0: There is Equality of Variance between different Age Segments.</a:t>
            </a:r>
          </a:p>
          <a:p>
            <a:r>
              <a:rPr lang="en-US" sz="750" b="0" dirty="0">
                <a:solidFill>
                  <a:srgbClr val="008000"/>
                </a:solidFill>
                <a:latin typeface="Courier New" panose="02070309020205020404" pitchFamily="49" charset="0"/>
              </a:rPr>
              <a:t>  Ha: There is no Equality of Variance between different Age Segments.</a:t>
            </a:r>
          </a:p>
          <a:p>
            <a:endParaRPr lang="en-US"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  The Levene's Test p-value= 0.1233, higher than 0.05, which indicates that we can not reject the Null Hypotheses, as we haven't found strong evidence to conclude that there is no significant difference in Variance among different age segments we will perform One Way ANOVA test;</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r>
              <a:rPr lang="en-US" sz="750" b="0" dirty="0">
                <a:solidFill>
                  <a:srgbClr val="008000"/>
                </a:solidFill>
                <a:latin typeface="Courier New" panose="02070309020205020404" pitchFamily="49" charset="0"/>
              </a:rPr>
              <a:t>*4) One Way ANOVA test;</a:t>
            </a:r>
            <a:endParaRPr lang="en-US" sz="750" b="0" dirty="0">
              <a:solidFill>
                <a:srgbClr val="000000"/>
              </a:solidFill>
              <a:latin typeface="Courier New" panose="02070309020205020404" pitchFamily="49" charset="0"/>
            </a:endParaRPr>
          </a:p>
          <a:p>
            <a:r>
              <a:rPr lang="it-IT" sz="750" b="1" dirty="0">
                <a:solidFill>
                  <a:srgbClr val="000080"/>
                </a:solidFill>
                <a:latin typeface="Courier New" panose="02070309020205020404" pitchFamily="49" charset="0"/>
              </a:rPr>
              <a:t>Proc</a:t>
            </a:r>
            <a:r>
              <a:rPr lang="it-IT" sz="750" b="0" dirty="0">
                <a:solidFill>
                  <a:srgbClr val="000000"/>
                </a:solidFill>
                <a:latin typeface="Courier New" panose="02070309020205020404" pitchFamily="49" charset="0"/>
              </a:rPr>
              <a:t> </a:t>
            </a:r>
            <a:r>
              <a:rPr lang="it-IT" sz="750" b="1" dirty="0">
                <a:solidFill>
                  <a:srgbClr val="000080"/>
                </a:solidFill>
                <a:latin typeface="Courier New" panose="02070309020205020404" pitchFamily="49" charset="0"/>
              </a:rPr>
              <a:t>ANOVA</a:t>
            </a:r>
            <a:r>
              <a:rPr lang="it-IT" sz="750" b="0" dirty="0">
                <a:solidFill>
                  <a:srgbClr val="000000"/>
                </a:solidFill>
                <a:latin typeface="Courier New" panose="02070309020205020404" pitchFamily="49" charset="0"/>
              </a:rPr>
              <a:t> </a:t>
            </a:r>
            <a:r>
              <a:rPr lang="it-IT" sz="750" b="0" dirty="0">
                <a:solidFill>
                  <a:srgbClr val="0000FF"/>
                </a:solidFill>
                <a:latin typeface="Courier New" panose="02070309020205020404" pitchFamily="49" charset="0"/>
              </a:rPr>
              <a:t>data</a:t>
            </a:r>
            <a:r>
              <a:rPr lang="it-IT" sz="750" b="0" dirty="0">
                <a:solidFill>
                  <a:srgbClr val="000000"/>
                </a:solidFill>
                <a:latin typeface="Courier New" panose="02070309020205020404" pitchFamily="49" charset="0"/>
              </a:rPr>
              <a:t>=Formatted_data;</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class</a:t>
            </a:r>
            <a:r>
              <a:rPr lang="en-CA" sz="750" b="0" dirty="0">
                <a:solidFill>
                  <a:srgbClr val="000000"/>
                </a:solidFill>
                <a:latin typeface="Courier New" panose="02070309020205020404" pitchFamily="49" charset="0"/>
              </a:rPr>
              <a:t>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model</a:t>
            </a:r>
            <a:r>
              <a:rPr lang="en-CA" sz="750" b="0" dirty="0">
                <a:solidFill>
                  <a:srgbClr val="000000"/>
                </a:solidFill>
                <a:latin typeface="Courier New" panose="02070309020205020404" pitchFamily="49" charset="0"/>
              </a:rPr>
              <a:t> Sales =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0" dirty="0">
                <a:solidFill>
                  <a:srgbClr val="000000"/>
                </a:solidFill>
                <a:latin typeface="Courier New" panose="02070309020205020404" pitchFamily="49" charset="0"/>
              </a:rPr>
              <a:t>	</a:t>
            </a:r>
            <a:r>
              <a:rPr lang="en-CA" sz="750" b="0" dirty="0">
                <a:solidFill>
                  <a:srgbClr val="0000FF"/>
                </a:solidFill>
                <a:latin typeface="Courier New" panose="02070309020205020404" pitchFamily="49" charset="0"/>
              </a:rPr>
              <a:t>means</a:t>
            </a:r>
            <a:r>
              <a:rPr lang="en-CA" sz="750" b="0" dirty="0">
                <a:solidFill>
                  <a:srgbClr val="000000"/>
                </a:solidFill>
                <a:latin typeface="Courier New" panose="02070309020205020404" pitchFamily="49" charset="0"/>
              </a:rPr>
              <a:t> </a:t>
            </a:r>
            <a:r>
              <a:rPr lang="en-CA" sz="750" b="0" dirty="0" err="1">
                <a:solidFill>
                  <a:srgbClr val="000000"/>
                </a:solidFill>
                <a:latin typeface="Courier New" panose="02070309020205020404" pitchFamily="49" charset="0"/>
              </a:rPr>
              <a:t>Age_Segment</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Run</a:t>
            </a:r>
            <a:r>
              <a:rPr lang="en-CA" sz="750" b="0" dirty="0">
                <a:solidFill>
                  <a:srgbClr val="000000"/>
                </a:solidFill>
                <a:latin typeface="Courier New" panose="02070309020205020404" pitchFamily="49" charset="0"/>
              </a:rPr>
              <a:t>;</a:t>
            </a:r>
          </a:p>
          <a:p>
            <a:r>
              <a:rPr lang="en-CA" sz="750" b="1" dirty="0">
                <a:solidFill>
                  <a:srgbClr val="000080"/>
                </a:solidFill>
                <a:latin typeface="Courier New" panose="02070309020205020404" pitchFamily="49" charset="0"/>
              </a:rPr>
              <a:t>Quit</a:t>
            </a:r>
            <a:r>
              <a:rPr lang="en-CA" sz="750" b="0" dirty="0">
                <a:solidFill>
                  <a:srgbClr val="000000"/>
                </a:solidFill>
                <a:latin typeface="Courier New" panose="02070309020205020404" pitchFamily="49" charset="0"/>
              </a:rPr>
              <a:t>;</a:t>
            </a:r>
          </a:p>
          <a:p>
            <a:r>
              <a:rPr lang="en-US" sz="750" b="0" dirty="0">
                <a:solidFill>
                  <a:srgbClr val="008000"/>
                </a:solidFill>
                <a:latin typeface="Courier New" panose="02070309020205020404" pitchFamily="49" charset="0"/>
              </a:rPr>
              <a:t>*H0: There is no difference between the mean sales of age segment groups.</a:t>
            </a:r>
          </a:p>
          <a:p>
            <a:r>
              <a:rPr lang="en-US" sz="750" b="0" dirty="0">
                <a:solidFill>
                  <a:srgbClr val="008000"/>
                </a:solidFill>
                <a:latin typeface="Courier New" panose="02070309020205020404" pitchFamily="49" charset="0"/>
              </a:rPr>
              <a:t> Ha: The mean sales of at least one Age segment group differs.</a:t>
            </a:r>
          </a:p>
          <a:p>
            <a:endParaRPr lang="en-US" sz="750" b="0" dirty="0">
              <a:solidFill>
                <a:srgbClr val="008000"/>
              </a:solidFill>
              <a:latin typeface="Courier New" panose="02070309020205020404" pitchFamily="49" charset="0"/>
            </a:endParaRPr>
          </a:p>
          <a:p>
            <a:r>
              <a:rPr lang="en-US" sz="750" b="0" dirty="0">
                <a:solidFill>
                  <a:srgbClr val="008000"/>
                </a:solidFill>
                <a:latin typeface="Courier New" panose="02070309020205020404" pitchFamily="49" charset="0"/>
              </a:rPr>
              <a:t>The p-value= 0.6998, higher than 0.05, which indicates that we fail to reject the Null Hypotheses at 5% significance level and conclude that there is no difference between the mean sales of age segment groups;</a:t>
            </a:r>
            <a:endParaRPr lang="en-US"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a:p>
            <a:endParaRPr lang="en-CA" sz="750" b="0" dirty="0">
              <a:solidFill>
                <a:srgbClr val="000000"/>
              </a:solidFill>
              <a:latin typeface="Courier New" panose="02070309020205020404" pitchFamily="49" charset="0"/>
            </a:endParaRPr>
          </a:p>
        </p:txBody>
      </p:sp>
      <p:pic>
        <p:nvPicPr>
          <p:cNvPr id="9" name="Picture 8">
            <a:extLst>
              <a:ext uri="{FF2B5EF4-FFF2-40B4-BE49-F238E27FC236}">
                <a16:creationId xmlns:a16="http://schemas.microsoft.com/office/drawing/2014/main" id="{B73DF283-437A-DF56-2918-854406905BF2}"/>
              </a:ext>
            </a:extLst>
          </p:cNvPr>
          <p:cNvPicPr>
            <a:picLocks noChangeAspect="1"/>
          </p:cNvPicPr>
          <p:nvPr/>
        </p:nvPicPr>
        <p:blipFill>
          <a:blip r:embed="rId4"/>
          <a:stretch>
            <a:fillRect/>
          </a:stretch>
        </p:blipFill>
        <p:spPr>
          <a:xfrm>
            <a:off x="5435506" y="334396"/>
            <a:ext cx="6756496" cy="1486029"/>
          </a:xfrm>
          <a:prstGeom prst="rect">
            <a:avLst/>
          </a:prstGeom>
        </p:spPr>
      </p:pic>
      <p:pic>
        <p:nvPicPr>
          <p:cNvPr id="13" name="Picture 12">
            <a:extLst>
              <a:ext uri="{FF2B5EF4-FFF2-40B4-BE49-F238E27FC236}">
                <a16:creationId xmlns:a16="http://schemas.microsoft.com/office/drawing/2014/main" id="{A4BBCB9D-CB4A-0C90-BBFC-9B4EC9E90561}"/>
              </a:ext>
            </a:extLst>
          </p:cNvPr>
          <p:cNvPicPr>
            <a:picLocks noChangeAspect="1"/>
          </p:cNvPicPr>
          <p:nvPr/>
        </p:nvPicPr>
        <p:blipFill>
          <a:blip r:embed="rId5"/>
          <a:stretch>
            <a:fillRect/>
          </a:stretch>
        </p:blipFill>
        <p:spPr>
          <a:xfrm>
            <a:off x="5435505" y="1800631"/>
            <a:ext cx="3011075" cy="997162"/>
          </a:xfrm>
          <a:prstGeom prst="rect">
            <a:avLst/>
          </a:prstGeom>
        </p:spPr>
      </p:pic>
      <p:pic>
        <p:nvPicPr>
          <p:cNvPr id="15" name="Picture 14">
            <a:extLst>
              <a:ext uri="{FF2B5EF4-FFF2-40B4-BE49-F238E27FC236}">
                <a16:creationId xmlns:a16="http://schemas.microsoft.com/office/drawing/2014/main" id="{CBCC93D4-C864-7000-1AA0-B81B92B6C387}"/>
              </a:ext>
            </a:extLst>
          </p:cNvPr>
          <p:cNvPicPr>
            <a:picLocks noChangeAspect="1"/>
          </p:cNvPicPr>
          <p:nvPr/>
        </p:nvPicPr>
        <p:blipFill>
          <a:blip r:embed="rId6"/>
          <a:stretch>
            <a:fillRect/>
          </a:stretch>
        </p:blipFill>
        <p:spPr>
          <a:xfrm>
            <a:off x="5367706" y="2784346"/>
            <a:ext cx="2947431" cy="1127858"/>
          </a:xfrm>
          <a:prstGeom prst="rect">
            <a:avLst/>
          </a:prstGeom>
        </p:spPr>
      </p:pic>
      <p:pic>
        <p:nvPicPr>
          <p:cNvPr id="17" name="Picture 16">
            <a:extLst>
              <a:ext uri="{FF2B5EF4-FFF2-40B4-BE49-F238E27FC236}">
                <a16:creationId xmlns:a16="http://schemas.microsoft.com/office/drawing/2014/main" id="{F3DEA369-E26D-BF33-E311-9D7CE00B6E49}"/>
              </a:ext>
            </a:extLst>
          </p:cNvPr>
          <p:cNvPicPr>
            <a:picLocks noChangeAspect="1"/>
          </p:cNvPicPr>
          <p:nvPr/>
        </p:nvPicPr>
        <p:blipFill>
          <a:blip r:embed="rId7"/>
          <a:stretch>
            <a:fillRect/>
          </a:stretch>
        </p:blipFill>
        <p:spPr>
          <a:xfrm>
            <a:off x="5367706" y="3912204"/>
            <a:ext cx="3050423" cy="2943239"/>
          </a:xfrm>
          <a:prstGeom prst="rect">
            <a:avLst/>
          </a:prstGeom>
        </p:spPr>
      </p:pic>
    </p:spTree>
    <p:extLst>
      <p:ext uri="{BB962C8B-B14F-4D97-AF65-F5344CB8AC3E}">
        <p14:creationId xmlns:p14="http://schemas.microsoft.com/office/powerpoint/2010/main" val="1588115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6604BE-2A2B-040A-D2C7-63E291CEE13E}"/>
              </a:ext>
            </a:extLst>
          </p:cNvPr>
          <p:cNvSpPr txBox="1"/>
          <p:nvPr/>
        </p:nvSpPr>
        <p:spPr>
          <a:xfrm>
            <a:off x="2940424" y="2779059"/>
            <a:ext cx="5038164" cy="584775"/>
          </a:xfrm>
          <a:prstGeom prst="rect">
            <a:avLst/>
          </a:prstGeom>
          <a:noFill/>
        </p:spPr>
        <p:txBody>
          <a:bodyPr wrap="square" rtlCol="0">
            <a:spAutoFit/>
          </a:bodyPr>
          <a:lstStyle/>
          <a:p>
            <a:pPr algn="ctr"/>
            <a:r>
              <a:rPr lang="en-CA" sz="3200" b="1" dirty="0"/>
              <a:t>THANK YOU </a:t>
            </a:r>
          </a:p>
        </p:txBody>
      </p:sp>
    </p:spTree>
    <p:extLst>
      <p:ext uri="{BB962C8B-B14F-4D97-AF65-F5344CB8AC3E}">
        <p14:creationId xmlns:p14="http://schemas.microsoft.com/office/powerpoint/2010/main" val="427100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A5E691-A01C-6C0E-8A34-8CEA8B2259D3}"/>
              </a:ext>
            </a:extLst>
          </p:cNvPr>
          <p:cNvSpPr txBox="1"/>
          <p:nvPr/>
        </p:nvSpPr>
        <p:spPr>
          <a:xfrm>
            <a:off x="735909" y="369732"/>
            <a:ext cx="11353800" cy="1034129"/>
          </a:xfrm>
          <a:prstGeom prst="rect">
            <a:avLst/>
          </a:prstGeom>
          <a:noFill/>
        </p:spPr>
        <p:txBody>
          <a:bodyPr wrap="square" rtlCol="0">
            <a:spAutoFit/>
          </a:bodyPr>
          <a:lstStyle/>
          <a:p>
            <a:pPr marL="0" indent="0">
              <a:lnSpc>
                <a:spcPct val="120000"/>
              </a:lnSpc>
              <a:spcBef>
                <a:spcPts val="0"/>
              </a:spcBef>
              <a:spcAft>
                <a:spcPts val="0"/>
              </a:spcAft>
              <a:buNone/>
            </a:pPr>
            <a:r>
              <a:rPr lang="en-CA" sz="3600" dirty="0">
                <a:solidFill>
                  <a:srgbClr val="336699"/>
                </a:solidFill>
                <a:latin typeface="Bernard MT Condensed" panose="02050806060905020404" pitchFamily="18" charset="0"/>
              </a:rPr>
              <a:t>Description of Dataset and Variables</a:t>
            </a:r>
          </a:p>
          <a:p>
            <a:r>
              <a:rPr lang="en-CA" sz="1000" dirty="0">
                <a:latin typeface="Bernard MT Condensed" panose="02050806060905020404" pitchFamily="18" charset="0"/>
              </a:rPr>
              <a:t>_______________________________________________________________________________________________________________________________________________________________________________</a:t>
            </a:r>
            <a:r>
              <a:rPr lang="en-CA" dirty="0"/>
              <a:t> </a:t>
            </a:r>
          </a:p>
        </p:txBody>
      </p:sp>
      <p:sp>
        <p:nvSpPr>
          <p:cNvPr id="2" name="TextBox 1">
            <a:extLst>
              <a:ext uri="{FF2B5EF4-FFF2-40B4-BE49-F238E27FC236}">
                <a16:creationId xmlns:a16="http://schemas.microsoft.com/office/drawing/2014/main" id="{A353CE49-BD71-6BDA-3CDA-03D77FBC4416}"/>
              </a:ext>
            </a:extLst>
          </p:cNvPr>
          <p:cNvSpPr txBox="1"/>
          <p:nvPr/>
        </p:nvSpPr>
        <p:spPr>
          <a:xfrm>
            <a:off x="697895" y="886796"/>
            <a:ext cx="10758196" cy="5318379"/>
          </a:xfrm>
          <a:prstGeom prst="rect">
            <a:avLst/>
          </a:prstGeom>
          <a:noFill/>
        </p:spPr>
        <p:txBody>
          <a:bodyPr wrap="square" rtlCol="0">
            <a:spAutoFit/>
          </a:bodyPr>
          <a:lstStyle/>
          <a:p>
            <a:pPr marL="285750" indent="-285750">
              <a:buFont typeface="Wingdings" panose="05000000000000000000" pitchFamily="2" charset="2"/>
              <a:buChar char="Ø"/>
            </a:pPr>
            <a:endParaRPr lang="en-CA" dirty="0"/>
          </a:p>
          <a:p>
            <a:pPr marL="285750" indent="-285750">
              <a:buFont typeface="Wingdings" panose="05000000000000000000" pitchFamily="2" charset="2"/>
              <a:buChar char="Ø"/>
            </a:pPr>
            <a:endParaRPr lang="en-CA" dirty="0"/>
          </a:p>
          <a:p>
            <a:pPr>
              <a:lnSpc>
                <a:spcPct val="120000"/>
              </a:lnSpc>
            </a:pPr>
            <a:endParaRPr lang="en-US" sz="14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The CRM data of a wireless company is for 2 years from Jan 1999 to Jan 2001.</a:t>
            </a:r>
            <a:r>
              <a:rPr lang="en-US" sz="1400" b="0" i="0" dirty="0">
                <a:effectLst/>
                <a:latin typeface="Calibri" panose="020F0502020204030204" pitchFamily="34" charset="0"/>
                <a:ea typeface="Calibri" panose="020F0502020204030204" pitchFamily="34" charset="0"/>
                <a:cs typeface="Calibri" panose="020F0502020204030204" pitchFamily="34" charset="0"/>
              </a:rPr>
              <a:t> The dataset will be used  for analyses related to customer behavior, sales performance, and account management</a:t>
            </a:r>
            <a:endParaRPr lang="en-CA" sz="1400" u="sng" dirty="0">
              <a:latin typeface="Calibri" panose="020F0502020204030204" pitchFamily="34" charset="0"/>
              <a:ea typeface="Calibri" panose="020F0502020204030204" pitchFamily="34" charset="0"/>
              <a:cs typeface="Calibri" panose="020F0502020204030204" pitchFamily="34" charset="0"/>
            </a:endParaRPr>
          </a:p>
          <a:p>
            <a:pPr>
              <a:lnSpc>
                <a:spcPct val="120000"/>
              </a:lnSpc>
            </a:pPr>
            <a:endParaRPr lang="en-CA" sz="1400" u="sng" dirty="0">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lang="en-CA" sz="1400" u="sng" dirty="0">
                <a:latin typeface="Calibri" panose="020F0502020204030204" pitchFamily="34" charset="0"/>
                <a:ea typeface="Calibri" panose="020F0502020204030204" pitchFamily="34" charset="0"/>
                <a:cs typeface="Calibri" panose="020F0502020204030204" pitchFamily="34" charset="0"/>
              </a:rPr>
              <a:t>Interpretation of the columns:</a:t>
            </a:r>
          </a:p>
          <a:p>
            <a:pPr>
              <a:lnSpc>
                <a:spcPct val="120000"/>
              </a:lnSpc>
            </a:pPr>
            <a:endParaRPr lang="en-CA" sz="1400" u="sng" dirty="0">
              <a:latin typeface="Calibri" panose="020F0502020204030204" pitchFamily="34" charset="0"/>
              <a:ea typeface="Calibri" panose="020F0502020204030204" pitchFamily="34" charset="0"/>
              <a:cs typeface="Calibri" panose="020F0502020204030204" pitchFamily="34" charset="0"/>
            </a:endParaRPr>
          </a:p>
          <a:p>
            <a:pPr marL="36000" algn="l">
              <a:lnSpc>
                <a:spcPct val="120000"/>
              </a:lnSpc>
              <a:spcBef>
                <a:spcPts val="0"/>
              </a:spcBef>
              <a:spcAft>
                <a:spcPts val="0"/>
              </a:spcAft>
              <a:buFont typeface="+mj-lt"/>
              <a:buAutoNum type="arabicPeriod"/>
            </a:pPr>
            <a:r>
              <a:rPr lang="en-US" sz="1400" b="1" i="0" dirty="0">
                <a:effectLst/>
                <a:latin typeface="Calibri" panose="020F0502020204030204" pitchFamily="34" charset="0"/>
                <a:ea typeface="Calibri" panose="020F0502020204030204" pitchFamily="34" charset="0"/>
                <a:cs typeface="Calibri" panose="020F0502020204030204" pitchFamily="34" charset="0"/>
              </a:rPr>
              <a:t>Obs:</a:t>
            </a:r>
            <a:r>
              <a:rPr lang="en-US" sz="1400" b="0" i="0" dirty="0">
                <a:effectLst/>
                <a:latin typeface="Calibri" panose="020F0502020204030204" pitchFamily="34" charset="0"/>
                <a:ea typeface="Calibri" panose="020F0502020204030204" pitchFamily="34" charset="0"/>
                <a:cs typeface="Calibri" panose="020F0502020204030204" pitchFamily="34" charset="0"/>
              </a:rPr>
              <a:t> </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Observation number or index.</a:t>
            </a:r>
          </a:p>
          <a:p>
            <a:pPr marL="36000" algn="l">
              <a:lnSpc>
                <a:spcPct val="120000"/>
              </a:lnSpc>
              <a:spcBef>
                <a:spcPts val="0"/>
              </a:spcBef>
              <a:spcAft>
                <a:spcPts val="0"/>
              </a:spcAft>
              <a:buFont typeface="+mj-lt"/>
              <a:buAutoNum type="arabicPeriod"/>
            </a:pPr>
            <a:r>
              <a:rPr lang="en-CA" sz="1400" b="1" dirty="0">
                <a:latin typeface="Calibri" panose="020F0502020204030204" pitchFamily="34" charset="0"/>
                <a:ea typeface="Calibri" panose="020F0502020204030204" pitchFamily="34" charset="0"/>
                <a:cs typeface="Calibri" panose="020F0502020204030204" pitchFamily="34" charset="0"/>
              </a:rPr>
              <a:t>A</a:t>
            </a:r>
            <a:r>
              <a:rPr lang="en-CA" sz="1400" b="1" i="0" dirty="0">
                <a:effectLst/>
                <a:latin typeface="Calibri" panose="020F0502020204030204" pitchFamily="34" charset="0"/>
                <a:ea typeface="Calibri" panose="020F0502020204030204" pitchFamily="34" charset="0"/>
                <a:cs typeface="Calibri" panose="020F0502020204030204" pitchFamily="34" charset="0"/>
              </a:rPr>
              <a:t>cctno (Account Number)</a:t>
            </a:r>
            <a:r>
              <a:rPr lang="en-US" sz="14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Unique identifier for each account.</a:t>
            </a:r>
          </a:p>
          <a:p>
            <a:pPr marL="36000" algn="l">
              <a:lnSpc>
                <a:spcPct val="120000"/>
              </a:lnSpc>
              <a:spcBef>
                <a:spcPts val="0"/>
              </a:spcBef>
              <a:spcAft>
                <a:spcPts val="0"/>
              </a:spcAft>
              <a:buFont typeface="+mj-lt"/>
              <a:buAutoNum type="arabicPeriod"/>
            </a:pPr>
            <a:r>
              <a:rPr lang="en-CA" sz="1400" b="1" dirty="0">
                <a:latin typeface="Calibri" panose="020F0502020204030204" pitchFamily="34" charset="0"/>
                <a:ea typeface="Calibri" panose="020F0502020204030204" pitchFamily="34" charset="0"/>
                <a:cs typeface="Calibri" panose="020F0502020204030204" pitchFamily="34" charset="0"/>
              </a:rPr>
              <a:t>A</a:t>
            </a:r>
            <a:r>
              <a:rPr lang="en-CA" sz="1400" b="1" i="0" dirty="0">
                <a:effectLst/>
                <a:latin typeface="Calibri" panose="020F0502020204030204" pitchFamily="34" charset="0"/>
                <a:ea typeface="Calibri" panose="020F0502020204030204" pitchFamily="34" charset="0"/>
                <a:cs typeface="Calibri" panose="020F0502020204030204" pitchFamily="34" charset="0"/>
              </a:rPr>
              <a:t>ctdt (Activation Date)</a:t>
            </a:r>
            <a:r>
              <a:rPr lang="en-US" sz="14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Date when the account was activated.</a:t>
            </a:r>
          </a:p>
          <a:p>
            <a:pPr marL="36000" algn="l">
              <a:lnSpc>
                <a:spcPct val="120000"/>
              </a:lnSpc>
              <a:spcBef>
                <a:spcPts val="0"/>
              </a:spcBef>
              <a:spcAft>
                <a:spcPts val="0"/>
              </a:spcAft>
              <a:buFont typeface="+mj-lt"/>
              <a:buAutoNum type="arabicPeriod"/>
            </a:pPr>
            <a:r>
              <a:rPr lang="en-CA" sz="1400" b="1" dirty="0">
                <a:latin typeface="Calibri" panose="020F0502020204030204" pitchFamily="34" charset="0"/>
                <a:ea typeface="Calibri" panose="020F0502020204030204" pitchFamily="34" charset="0"/>
                <a:cs typeface="Calibri" panose="020F0502020204030204" pitchFamily="34" charset="0"/>
              </a:rPr>
              <a:t>D</a:t>
            </a:r>
            <a:r>
              <a:rPr lang="en-CA" sz="1400" b="1" i="0" dirty="0">
                <a:effectLst/>
                <a:latin typeface="Calibri" panose="020F0502020204030204" pitchFamily="34" charset="0"/>
                <a:ea typeface="Calibri" panose="020F0502020204030204" pitchFamily="34" charset="0"/>
                <a:cs typeface="Calibri" panose="020F0502020204030204" pitchFamily="34" charset="0"/>
              </a:rPr>
              <a:t>eactdt (Deactivation Date)</a:t>
            </a:r>
            <a:r>
              <a:rPr lang="en-US" sz="14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Date when the account was deactivated. If the account is still active, this field may contain a dot or be empty.</a:t>
            </a:r>
          </a:p>
          <a:p>
            <a:pPr marL="36000" algn="l">
              <a:lnSpc>
                <a:spcPct val="120000"/>
              </a:lnSpc>
              <a:spcBef>
                <a:spcPts val="0"/>
              </a:spcBef>
              <a:spcAft>
                <a:spcPts val="0"/>
              </a:spcAft>
              <a:buFont typeface="+mj-lt"/>
              <a:buAutoNum type="arabicPeriod"/>
            </a:pPr>
            <a:r>
              <a:rPr lang="en-CA" sz="1400" b="1" dirty="0">
                <a:latin typeface="Calibri" panose="020F0502020204030204" pitchFamily="34" charset="0"/>
                <a:ea typeface="Calibri" panose="020F0502020204030204" pitchFamily="34" charset="0"/>
                <a:cs typeface="Calibri" panose="020F0502020204030204" pitchFamily="34" charset="0"/>
              </a:rPr>
              <a:t>D</a:t>
            </a:r>
            <a:r>
              <a:rPr lang="en-CA" sz="1400" b="1" i="0" dirty="0">
                <a:effectLst/>
                <a:latin typeface="Calibri" panose="020F0502020204030204" pitchFamily="34" charset="0"/>
                <a:ea typeface="Calibri" panose="020F0502020204030204" pitchFamily="34" charset="0"/>
                <a:cs typeface="Calibri" panose="020F0502020204030204" pitchFamily="34" charset="0"/>
              </a:rPr>
              <a:t>eactreason (Deactivation Reason)</a:t>
            </a:r>
            <a:r>
              <a:rPr lang="en-US" sz="14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Reason for deactivation (e.g., "NEED," "MOVE"). </a:t>
            </a:r>
          </a:p>
          <a:p>
            <a:pPr marL="36000" algn="l">
              <a:lnSpc>
                <a:spcPct val="120000"/>
              </a:lnSpc>
              <a:spcBef>
                <a:spcPts val="0"/>
              </a:spcBef>
              <a:spcAft>
                <a:spcPts val="0"/>
              </a:spcAft>
              <a:buFont typeface="+mj-lt"/>
              <a:buAutoNum type="arabicPeriod"/>
            </a:pPr>
            <a:r>
              <a:rPr lang="en-US" sz="1400" b="1" dirty="0">
                <a:latin typeface="Calibri" panose="020F0502020204030204" pitchFamily="34" charset="0"/>
                <a:ea typeface="Calibri" panose="020F0502020204030204" pitchFamily="34" charset="0"/>
                <a:cs typeface="Calibri" panose="020F0502020204030204" pitchFamily="34" charset="0"/>
              </a:rPr>
              <a:t>G</a:t>
            </a:r>
            <a:r>
              <a:rPr lang="en-US" sz="1400" b="1" i="0" dirty="0">
                <a:effectLst/>
                <a:latin typeface="Calibri" panose="020F0502020204030204" pitchFamily="34" charset="0"/>
                <a:ea typeface="Calibri" panose="020F0502020204030204" pitchFamily="34" charset="0"/>
                <a:cs typeface="Calibri" panose="020F0502020204030204" pitchFamily="34" charset="0"/>
              </a:rPr>
              <a:t>oodcredit:</a:t>
            </a:r>
            <a:r>
              <a:rPr lang="en-US" sz="1400" b="0" i="0" dirty="0">
                <a:effectLst/>
                <a:latin typeface="Calibri" panose="020F0502020204030204" pitchFamily="34" charset="0"/>
                <a:ea typeface="Calibri" panose="020F0502020204030204" pitchFamily="34" charset="0"/>
                <a:cs typeface="Calibri" panose="020F0502020204030204" pitchFamily="34" charset="0"/>
              </a:rPr>
              <a:t> </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Indicator for good credit (0 or 1).</a:t>
            </a:r>
          </a:p>
          <a:p>
            <a:pPr marL="36000" algn="l">
              <a:lnSpc>
                <a:spcPct val="120000"/>
              </a:lnSpc>
              <a:spcBef>
                <a:spcPts val="0"/>
              </a:spcBef>
              <a:spcAft>
                <a:spcPts val="0"/>
              </a:spcAft>
              <a:buFont typeface="+mj-lt"/>
              <a:buAutoNum type="arabicPeriod"/>
            </a:pPr>
            <a:r>
              <a:rPr lang="en-CA" sz="1400" b="1" dirty="0">
                <a:latin typeface="Calibri" panose="020F0502020204030204" pitchFamily="34" charset="0"/>
                <a:ea typeface="Calibri" panose="020F0502020204030204" pitchFamily="34" charset="0"/>
                <a:cs typeface="Calibri" panose="020F0502020204030204" pitchFamily="34" charset="0"/>
              </a:rPr>
              <a:t>R</a:t>
            </a:r>
            <a:r>
              <a:rPr lang="en-CA" sz="1400" b="1" i="0" dirty="0">
                <a:effectLst/>
                <a:latin typeface="Calibri" panose="020F0502020204030204" pitchFamily="34" charset="0"/>
                <a:ea typeface="Calibri" panose="020F0502020204030204" pitchFamily="34" charset="0"/>
                <a:cs typeface="Calibri" panose="020F0502020204030204" pitchFamily="34" charset="0"/>
              </a:rPr>
              <a:t>ateplan (Rate Plan)</a:t>
            </a:r>
            <a:r>
              <a:rPr lang="en-US" sz="14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Rate plan identifier.</a:t>
            </a:r>
          </a:p>
          <a:p>
            <a:pPr marL="36000" algn="l">
              <a:lnSpc>
                <a:spcPct val="120000"/>
              </a:lnSpc>
              <a:spcBef>
                <a:spcPts val="0"/>
              </a:spcBef>
              <a:spcAft>
                <a:spcPts val="0"/>
              </a:spcAft>
              <a:buFont typeface="+mj-lt"/>
              <a:buAutoNum type="arabicPeriod"/>
            </a:pPr>
            <a:r>
              <a:rPr lang="en-CA" sz="1400" b="1" dirty="0">
                <a:latin typeface="Calibri" panose="020F0502020204030204" pitchFamily="34" charset="0"/>
                <a:ea typeface="Calibri" panose="020F0502020204030204" pitchFamily="34" charset="0"/>
                <a:cs typeface="Calibri" panose="020F0502020204030204" pitchFamily="34" charset="0"/>
              </a:rPr>
              <a:t>D</a:t>
            </a:r>
            <a:r>
              <a:rPr lang="en-CA" sz="1400" b="1" i="0" dirty="0">
                <a:effectLst/>
                <a:latin typeface="Calibri" panose="020F0502020204030204" pitchFamily="34" charset="0"/>
                <a:ea typeface="Calibri" panose="020F0502020204030204" pitchFamily="34" charset="0"/>
                <a:cs typeface="Calibri" panose="020F0502020204030204" pitchFamily="34" charset="0"/>
              </a:rPr>
              <a:t>ealertype (Dealer Type)</a:t>
            </a:r>
            <a:r>
              <a:rPr lang="en-US" sz="14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Dealer type identifier.</a:t>
            </a:r>
          </a:p>
          <a:p>
            <a:pPr marL="36000" algn="l">
              <a:lnSpc>
                <a:spcPct val="120000"/>
              </a:lnSpc>
              <a:spcBef>
                <a:spcPts val="0"/>
              </a:spcBef>
              <a:spcAft>
                <a:spcPts val="0"/>
              </a:spcAft>
              <a:buFont typeface="+mj-lt"/>
              <a:buAutoNum type="arabicPeriod"/>
            </a:pPr>
            <a:r>
              <a:rPr lang="en-US" sz="1400" b="1" i="0" dirty="0">
                <a:effectLst/>
                <a:latin typeface="Calibri" panose="020F0502020204030204" pitchFamily="34" charset="0"/>
                <a:ea typeface="Calibri" panose="020F0502020204030204" pitchFamily="34" charset="0"/>
                <a:cs typeface="Calibri" panose="020F0502020204030204" pitchFamily="34" charset="0"/>
              </a:rPr>
              <a:t>AGE:</a:t>
            </a:r>
            <a:r>
              <a:rPr lang="en-US" sz="1400" b="0" i="0" dirty="0">
                <a:effectLst/>
                <a:latin typeface="Calibri" panose="020F0502020204030204" pitchFamily="34" charset="0"/>
                <a:ea typeface="Calibri" panose="020F0502020204030204" pitchFamily="34" charset="0"/>
                <a:cs typeface="Calibri" panose="020F0502020204030204" pitchFamily="34" charset="0"/>
              </a:rPr>
              <a:t> </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Age of the account holder.</a:t>
            </a:r>
          </a:p>
          <a:p>
            <a:pPr marL="36000" algn="l">
              <a:lnSpc>
                <a:spcPct val="120000"/>
              </a:lnSpc>
              <a:spcBef>
                <a:spcPts val="0"/>
              </a:spcBef>
              <a:spcAft>
                <a:spcPts val="0"/>
              </a:spcAft>
              <a:buFont typeface="+mj-lt"/>
              <a:buAutoNum type="arabicPeriod"/>
            </a:pPr>
            <a:r>
              <a:rPr lang="en-US" sz="1400" b="1" i="0" dirty="0">
                <a:effectLst/>
                <a:latin typeface="Calibri" panose="020F0502020204030204" pitchFamily="34" charset="0"/>
                <a:ea typeface="Calibri" panose="020F0502020204030204" pitchFamily="34" charset="0"/>
                <a:cs typeface="Calibri" panose="020F0502020204030204" pitchFamily="34" charset="0"/>
              </a:rPr>
              <a:t>Province:</a:t>
            </a:r>
            <a:r>
              <a:rPr lang="en-US" sz="1400" b="0" i="0" dirty="0">
                <a:effectLst/>
                <a:latin typeface="Calibri" panose="020F0502020204030204" pitchFamily="34" charset="0"/>
                <a:ea typeface="Calibri" panose="020F0502020204030204" pitchFamily="34" charset="0"/>
                <a:cs typeface="Calibri" panose="020F0502020204030204" pitchFamily="34" charset="0"/>
              </a:rPr>
              <a:t> </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Province where the account is located.</a:t>
            </a:r>
          </a:p>
          <a:p>
            <a:pPr>
              <a:lnSpc>
                <a:spcPct val="120000"/>
              </a:lnSpc>
            </a:pPr>
            <a:r>
              <a:rPr lang="en-US" sz="14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11.</a:t>
            </a:r>
            <a:r>
              <a:rPr lang="en-US" sz="1400" b="1" i="0" dirty="0">
                <a:effectLst/>
                <a:latin typeface="Calibri" panose="020F0502020204030204" pitchFamily="34" charset="0"/>
                <a:ea typeface="Calibri" panose="020F0502020204030204" pitchFamily="34" charset="0"/>
                <a:cs typeface="Calibri" panose="020F0502020204030204" pitchFamily="34" charset="0"/>
              </a:rPr>
              <a:t>Sales:</a:t>
            </a:r>
            <a:r>
              <a:rPr lang="en-US" sz="1400" b="0" i="0" dirty="0">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rgbClr val="374151"/>
                </a:solidFill>
                <a:latin typeface="Calibri" panose="020F0502020204030204" pitchFamily="34" charset="0"/>
                <a:ea typeface="Calibri" panose="020F0502020204030204" pitchFamily="34" charset="0"/>
                <a:cs typeface="Calibri" panose="020F0502020204030204" pitchFamily="34" charset="0"/>
              </a:rPr>
              <a:t>The amount of sales to a customer. </a:t>
            </a:r>
            <a:endParaRPr lang="en-CA" sz="1400"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endParaRPr lang="en-CA" dirty="0"/>
          </a:p>
        </p:txBody>
      </p:sp>
    </p:spTree>
    <p:extLst>
      <p:ext uri="{BB962C8B-B14F-4D97-AF65-F5344CB8AC3E}">
        <p14:creationId xmlns:p14="http://schemas.microsoft.com/office/powerpoint/2010/main" val="1270419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6928CA-8021-075B-AC0A-42B260313890}"/>
              </a:ext>
            </a:extLst>
          </p:cNvPr>
          <p:cNvSpPr txBox="1"/>
          <p:nvPr/>
        </p:nvSpPr>
        <p:spPr>
          <a:xfrm>
            <a:off x="1133927" y="1862258"/>
            <a:ext cx="3652620" cy="3554819"/>
          </a:xfrm>
          <a:prstGeom prst="rect">
            <a:avLst/>
          </a:prstGeom>
          <a:noFill/>
        </p:spPr>
        <p:txBody>
          <a:bodyPr wrap="square" rtlCol="0">
            <a:spAutoFit/>
          </a:bodyPr>
          <a:lstStyle/>
          <a:p>
            <a:r>
              <a:rPr lang="en-CA" b="1" u="sng" dirty="0"/>
              <a:t>Importing dataset into SAS </a:t>
            </a:r>
          </a:p>
          <a:p>
            <a:endParaRPr lang="en-CA" dirty="0"/>
          </a:p>
          <a:p>
            <a:r>
              <a:rPr lang="en-CA" sz="900" dirty="0">
                <a:solidFill>
                  <a:srgbClr val="0000FF"/>
                </a:solidFill>
                <a:latin typeface="Courier New" panose="02070309020205020404" pitchFamily="49" charset="0"/>
              </a:rPr>
              <a:t>Title </a:t>
            </a:r>
            <a:r>
              <a:rPr lang="en-CA" sz="900" dirty="0">
                <a:solidFill>
                  <a:srgbClr val="800080"/>
                </a:solidFill>
                <a:latin typeface="Courier New" panose="02070309020205020404" pitchFamily="49" charset="0"/>
              </a:rPr>
              <a:t>’Telecom Customers Dataset'</a:t>
            </a:r>
            <a:r>
              <a:rPr lang="en-CA" sz="900" dirty="0">
                <a:solidFill>
                  <a:srgbClr val="000000"/>
                </a:solidFill>
                <a:latin typeface="Courier New" panose="02070309020205020404" pitchFamily="49" charset="0"/>
              </a:rPr>
              <a:t>;</a:t>
            </a:r>
          </a:p>
          <a:p>
            <a:r>
              <a:rPr lang="en-CA" sz="900" b="1" dirty="0">
                <a:solidFill>
                  <a:srgbClr val="000080"/>
                </a:solidFill>
                <a:latin typeface="Courier New" panose="02070309020205020404" pitchFamily="49" charset="0"/>
              </a:rPr>
              <a:t>DATA</a:t>
            </a:r>
            <a:r>
              <a:rPr lang="en-CA" sz="900" b="0" dirty="0">
                <a:solidFill>
                  <a:srgbClr val="000000"/>
                </a:solidFill>
                <a:latin typeface="Courier New" panose="02070309020205020404" pitchFamily="49" charset="0"/>
              </a:rPr>
              <a:t> Telecom.nwf;</a:t>
            </a:r>
          </a:p>
          <a:p>
            <a:r>
              <a:rPr lang="en-CA" sz="900" b="0" dirty="0">
                <a:solidFill>
                  <a:srgbClr val="0000FF"/>
                </a:solidFill>
                <a:latin typeface="Courier New" panose="02070309020205020404" pitchFamily="49" charset="0"/>
              </a:rPr>
              <a:t>INFILE</a:t>
            </a:r>
            <a:r>
              <a:rPr lang="en-CA" sz="900" b="0" dirty="0">
                <a:solidFill>
                  <a:srgbClr val="000000"/>
                </a:solidFill>
                <a:latin typeface="Courier New" panose="02070309020205020404" pitchFamily="49" charset="0"/>
              </a:rPr>
              <a:t> </a:t>
            </a:r>
            <a:r>
              <a:rPr lang="en-CA" sz="900" b="0" dirty="0">
                <a:solidFill>
                  <a:srgbClr val="800080"/>
                </a:solidFill>
                <a:latin typeface="Courier New" panose="02070309020205020404" pitchFamily="49" charset="0"/>
              </a:rPr>
              <a:t>'C:\Users\16479\Desktop\Data Science\ASP-ADVANCE SAS PROGRAMMING\</a:t>
            </a:r>
          </a:p>
          <a:p>
            <a:r>
              <a:rPr lang="en-CA" sz="900" b="0" dirty="0">
                <a:solidFill>
                  <a:srgbClr val="800080"/>
                </a:solidFill>
                <a:latin typeface="Courier New" panose="02070309020205020404" pitchFamily="49" charset="0"/>
              </a:rPr>
              <a:t>New_Wireless_Fixed.txt'</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DLM</a:t>
            </a:r>
            <a:r>
              <a:rPr lang="en-CA" sz="900" b="0" dirty="0">
                <a:solidFill>
                  <a:srgbClr val="000000"/>
                </a:solidFill>
                <a:latin typeface="Courier New" panose="02070309020205020404" pitchFamily="49" charset="0"/>
              </a:rPr>
              <a:t> = </a:t>
            </a:r>
            <a:r>
              <a:rPr lang="en-CA" sz="900" b="0" dirty="0">
                <a:solidFill>
                  <a:srgbClr val="800080"/>
                </a:solidFill>
                <a:latin typeface="Courier New" panose="02070309020205020404" pitchFamily="49" charset="0"/>
              </a:rPr>
              <a:t>' '</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TRUNCOVER</a:t>
            </a:r>
            <a:r>
              <a:rPr lang="en-CA" sz="900" b="0" dirty="0">
                <a:solidFill>
                  <a:srgbClr val="000000"/>
                </a:solidFill>
                <a:latin typeface="Courier New" panose="02070309020205020404" pitchFamily="49" charset="0"/>
              </a:rPr>
              <a:t>;</a:t>
            </a:r>
          </a:p>
          <a:p>
            <a:r>
              <a:rPr lang="en-CA" sz="900" b="0" dirty="0">
                <a:solidFill>
                  <a:srgbClr val="0000FF"/>
                </a:solidFill>
                <a:latin typeface="Courier New" panose="02070309020205020404" pitchFamily="49" charset="0"/>
              </a:rPr>
              <a:t>INPUT</a:t>
            </a:r>
            <a:r>
              <a:rPr lang="en-CA" sz="900" b="0" dirty="0">
                <a:solidFill>
                  <a:srgbClr val="000000"/>
                </a:solidFill>
                <a:latin typeface="Courier New" panose="02070309020205020404" pitchFamily="49" charset="0"/>
              </a:rPr>
              <a:t> </a:t>
            </a:r>
          </a:p>
          <a:p>
            <a:r>
              <a:rPr lang="en-CA" sz="900" b="0" dirty="0">
                <a:solidFill>
                  <a:srgbClr val="000000"/>
                </a:solidFill>
                <a:latin typeface="Courier New" panose="02070309020205020404" pitchFamily="49" charset="0"/>
              </a:rPr>
              <a:t>@</a:t>
            </a:r>
            <a:r>
              <a:rPr lang="en-CA" sz="900" b="1" dirty="0">
                <a:solidFill>
                  <a:srgbClr val="008080"/>
                </a:solidFill>
                <a:latin typeface="Courier New" panose="02070309020205020404" pitchFamily="49" charset="0"/>
              </a:rPr>
              <a:t>1</a:t>
            </a:r>
            <a:r>
              <a:rPr lang="en-CA" sz="900" b="0" dirty="0">
                <a:solidFill>
                  <a:srgbClr val="000000"/>
                </a:solidFill>
                <a:latin typeface="Courier New" panose="02070309020205020404" pitchFamily="49" charset="0"/>
              </a:rPr>
              <a:t> Acctno </a:t>
            </a:r>
            <a:r>
              <a:rPr lang="en-CA" sz="900" b="0" dirty="0">
                <a:solidFill>
                  <a:srgbClr val="008080"/>
                </a:solidFill>
                <a:latin typeface="Courier New" panose="02070309020205020404" pitchFamily="49" charset="0"/>
              </a:rPr>
              <a:t>$13.</a:t>
            </a:r>
            <a:r>
              <a:rPr lang="en-CA" sz="900" b="0" dirty="0">
                <a:solidFill>
                  <a:srgbClr val="000000"/>
                </a:solidFill>
                <a:latin typeface="Courier New" panose="02070309020205020404" pitchFamily="49" charset="0"/>
              </a:rPr>
              <a:t> </a:t>
            </a:r>
          </a:p>
          <a:p>
            <a:r>
              <a:rPr lang="en-CA" sz="900" b="0" dirty="0">
                <a:solidFill>
                  <a:srgbClr val="000000"/>
                </a:solidFill>
                <a:latin typeface="Courier New" panose="02070309020205020404" pitchFamily="49" charset="0"/>
              </a:rPr>
              <a:t>@</a:t>
            </a:r>
            <a:r>
              <a:rPr lang="en-CA" sz="900" b="1" dirty="0">
                <a:solidFill>
                  <a:srgbClr val="008080"/>
                </a:solidFill>
                <a:latin typeface="Courier New" panose="02070309020205020404" pitchFamily="49" charset="0"/>
              </a:rPr>
              <a:t>15</a:t>
            </a:r>
            <a:r>
              <a:rPr lang="en-CA" sz="900" b="0" dirty="0">
                <a:solidFill>
                  <a:srgbClr val="000000"/>
                </a:solidFill>
                <a:latin typeface="Courier New" panose="02070309020205020404" pitchFamily="49" charset="0"/>
              </a:rPr>
              <a:t> Actdt </a:t>
            </a:r>
            <a:r>
              <a:rPr lang="en-CA" sz="900" b="0" dirty="0">
                <a:solidFill>
                  <a:srgbClr val="008080"/>
                </a:solidFill>
                <a:latin typeface="Courier New" panose="02070309020205020404" pitchFamily="49" charset="0"/>
              </a:rPr>
              <a:t>MMDDYY10.</a:t>
            </a:r>
            <a:r>
              <a:rPr lang="en-CA" sz="900" b="0" dirty="0">
                <a:solidFill>
                  <a:srgbClr val="000000"/>
                </a:solidFill>
                <a:latin typeface="Courier New" panose="02070309020205020404" pitchFamily="49" charset="0"/>
              </a:rPr>
              <a:t> </a:t>
            </a:r>
          </a:p>
          <a:p>
            <a:r>
              <a:rPr lang="en-CA" sz="900" b="0" dirty="0">
                <a:solidFill>
                  <a:srgbClr val="000000"/>
                </a:solidFill>
                <a:latin typeface="Courier New" panose="02070309020205020404" pitchFamily="49" charset="0"/>
              </a:rPr>
              <a:t>@</a:t>
            </a:r>
            <a:r>
              <a:rPr lang="en-CA" sz="900" b="1" dirty="0">
                <a:solidFill>
                  <a:srgbClr val="008080"/>
                </a:solidFill>
                <a:latin typeface="Courier New" panose="02070309020205020404" pitchFamily="49" charset="0"/>
              </a:rPr>
              <a:t>26</a:t>
            </a:r>
            <a:r>
              <a:rPr lang="en-CA" sz="900" b="0" dirty="0">
                <a:solidFill>
                  <a:srgbClr val="000000"/>
                </a:solidFill>
                <a:latin typeface="Courier New" panose="02070309020205020404" pitchFamily="49" charset="0"/>
              </a:rPr>
              <a:t> Deactdt </a:t>
            </a:r>
            <a:r>
              <a:rPr lang="en-CA" sz="900" b="0" dirty="0">
                <a:solidFill>
                  <a:srgbClr val="008080"/>
                </a:solidFill>
                <a:latin typeface="Courier New" panose="02070309020205020404" pitchFamily="49" charset="0"/>
              </a:rPr>
              <a:t>MMDDYY10.</a:t>
            </a:r>
            <a:r>
              <a:rPr lang="en-CA" sz="900" b="0" dirty="0">
                <a:solidFill>
                  <a:srgbClr val="000000"/>
                </a:solidFill>
                <a:latin typeface="Courier New" panose="02070309020205020404" pitchFamily="49" charset="0"/>
              </a:rPr>
              <a:t> </a:t>
            </a:r>
          </a:p>
          <a:p>
            <a:r>
              <a:rPr lang="en-CA" sz="900" b="0" dirty="0">
                <a:solidFill>
                  <a:srgbClr val="000000"/>
                </a:solidFill>
                <a:latin typeface="Courier New" panose="02070309020205020404" pitchFamily="49" charset="0"/>
              </a:rPr>
              <a:t>@</a:t>
            </a:r>
            <a:r>
              <a:rPr lang="en-CA" sz="900" b="1" dirty="0">
                <a:solidFill>
                  <a:srgbClr val="008080"/>
                </a:solidFill>
                <a:latin typeface="Courier New" panose="02070309020205020404" pitchFamily="49" charset="0"/>
              </a:rPr>
              <a:t>41</a:t>
            </a:r>
            <a:r>
              <a:rPr lang="en-CA" sz="900" b="0" dirty="0">
                <a:solidFill>
                  <a:srgbClr val="000000"/>
                </a:solidFill>
                <a:latin typeface="Courier New" panose="02070309020205020404" pitchFamily="49" charset="0"/>
              </a:rPr>
              <a:t> DeactReason </a:t>
            </a:r>
            <a:r>
              <a:rPr lang="en-CA" sz="900" b="0" dirty="0">
                <a:solidFill>
                  <a:srgbClr val="008080"/>
                </a:solidFill>
                <a:latin typeface="Courier New" panose="02070309020205020404" pitchFamily="49" charset="0"/>
              </a:rPr>
              <a:t>$4.</a:t>
            </a:r>
            <a:r>
              <a:rPr lang="en-CA" sz="900" b="0" dirty="0">
                <a:solidFill>
                  <a:srgbClr val="000000"/>
                </a:solidFill>
                <a:latin typeface="Courier New" panose="02070309020205020404" pitchFamily="49" charset="0"/>
              </a:rPr>
              <a:t> </a:t>
            </a:r>
          </a:p>
          <a:p>
            <a:r>
              <a:rPr lang="en-CA" sz="900" b="0" dirty="0">
                <a:solidFill>
                  <a:srgbClr val="000000"/>
                </a:solidFill>
                <a:latin typeface="Courier New" panose="02070309020205020404" pitchFamily="49" charset="0"/>
              </a:rPr>
              <a:t>@</a:t>
            </a:r>
            <a:r>
              <a:rPr lang="en-CA" sz="900" b="1" dirty="0">
                <a:solidFill>
                  <a:srgbClr val="008080"/>
                </a:solidFill>
                <a:latin typeface="Courier New" panose="02070309020205020404" pitchFamily="49" charset="0"/>
              </a:rPr>
              <a:t>53</a:t>
            </a:r>
            <a:r>
              <a:rPr lang="en-CA" sz="900" b="0" dirty="0">
                <a:solidFill>
                  <a:srgbClr val="000000"/>
                </a:solidFill>
                <a:latin typeface="Courier New" panose="02070309020205020404" pitchFamily="49" charset="0"/>
              </a:rPr>
              <a:t> GoodCredit </a:t>
            </a:r>
            <a:r>
              <a:rPr lang="en-CA" sz="900" b="1" dirty="0">
                <a:solidFill>
                  <a:srgbClr val="008080"/>
                </a:solidFill>
                <a:latin typeface="Courier New" panose="02070309020205020404" pitchFamily="49" charset="0"/>
              </a:rPr>
              <a:t>1.</a:t>
            </a:r>
            <a:r>
              <a:rPr lang="en-CA" sz="900" b="0" dirty="0">
                <a:solidFill>
                  <a:srgbClr val="000000"/>
                </a:solidFill>
                <a:latin typeface="Courier New" panose="02070309020205020404" pitchFamily="49" charset="0"/>
              </a:rPr>
              <a:t> </a:t>
            </a:r>
          </a:p>
          <a:p>
            <a:r>
              <a:rPr lang="en-CA" sz="900" b="0" dirty="0">
                <a:solidFill>
                  <a:srgbClr val="000000"/>
                </a:solidFill>
                <a:latin typeface="Courier New" panose="02070309020205020404" pitchFamily="49" charset="0"/>
              </a:rPr>
              <a:t>@</a:t>
            </a:r>
            <a:r>
              <a:rPr lang="en-CA" sz="900" b="1" dirty="0">
                <a:solidFill>
                  <a:srgbClr val="008080"/>
                </a:solidFill>
                <a:latin typeface="Courier New" panose="02070309020205020404" pitchFamily="49" charset="0"/>
              </a:rPr>
              <a:t>62</a:t>
            </a:r>
            <a:r>
              <a:rPr lang="en-CA" sz="900" b="0" dirty="0">
                <a:solidFill>
                  <a:srgbClr val="000000"/>
                </a:solidFill>
                <a:latin typeface="Courier New" panose="02070309020205020404" pitchFamily="49" charset="0"/>
              </a:rPr>
              <a:t> RatePlan </a:t>
            </a:r>
            <a:r>
              <a:rPr lang="en-CA" sz="900" b="1" dirty="0">
                <a:solidFill>
                  <a:srgbClr val="008080"/>
                </a:solidFill>
                <a:latin typeface="Courier New" panose="02070309020205020404" pitchFamily="49" charset="0"/>
              </a:rPr>
              <a:t>1.</a:t>
            </a:r>
            <a:r>
              <a:rPr lang="en-CA" sz="900" b="0" dirty="0">
                <a:solidFill>
                  <a:srgbClr val="000000"/>
                </a:solidFill>
                <a:latin typeface="Courier New" panose="02070309020205020404" pitchFamily="49" charset="0"/>
              </a:rPr>
              <a:t> </a:t>
            </a:r>
          </a:p>
          <a:p>
            <a:r>
              <a:rPr lang="en-CA" sz="900" b="0" dirty="0">
                <a:solidFill>
                  <a:srgbClr val="000000"/>
                </a:solidFill>
                <a:latin typeface="Courier New" panose="02070309020205020404" pitchFamily="49" charset="0"/>
              </a:rPr>
              <a:t>@</a:t>
            </a:r>
            <a:r>
              <a:rPr lang="en-CA" sz="900" b="1" dirty="0">
                <a:solidFill>
                  <a:srgbClr val="008080"/>
                </a:solidFill>
                <a:latin typeface="Courier New" panose="02070309020205020404" pitchFamily="49" charset="0"/>
              </a:rPr>
              <a:t>65</a:t>
            </a:r>
            <a:r>
              <a:rPr lang="en-CA" sz="900" b="0" dirty="0">
                <a:solidFill>
                  <a:srgbClr val="000000"/>
                </a:solidFill>
                <a:latin typeface="Courier New" panose="02070309020205020404" pitchFamily="49" charset="0"/>
              </a:rPr>
              <a:t>    DealerType </a:t>
            </a:r>
            <a:r>
              <a:rPr lang="en-CA" sz="900" b="0" dirty="0">
                <a:solidFill>
                  <a:srgbClr val="008080"/>
                </a:solidFill>
                <a:latin typeface="Courier New" panose="02070309020205020404" pitchFamily="49" charset="0"/>
              </a:rPr>
              <a:t>$2.</a:t>
            </a:r>
            <a:r>
              <a:rPr lang="en-CA" sz="900" b="0" dirty="0">
                <a:solidFill>
                  <a:srgbClr val="000000"/>
                </a:solidFill>
                <a:latin typeface="Courier New" panose="02070309020205020404" pitchFamily="49" charset="0"/>
              </a:rPr>
              <a:t> </a:t>
            </a:r>
          </a:p>
          <a:p>
            <a:r>
              <a:rPr lang="en-CA" sz="900" b="0" dirty="0">
                <a:solidFill>
                  <a:srgbClr val="000000"/>
                </a:solidFill>
                <a:latin typeface="Courier New" panose="02070309020205020404" pitchFamily="49" charset="0"/>
              </a:rPr>
              <a:t>@</a:t>
            </a:r>
            <a:r>
              <a:rPr lang="en-CA" sz="900" b="1" dirty="0">
                <a:solidFill>
                  <a:srgbClr val="008080"/>
                </a:solidFill>
                <a:latin typeface="Courier New" panose="02070309020205020404" pitchFamily="49" charset="0"/>
              </a:rPr>
              <a:t>74</a:t>
            </a:r>
            <a:r>
              <a:rPr lang="en-CA" sz="900" b="0" dirty="0">
                <a:solidFill>
                  <a:srgbClr val="000000"/>
                </a:solidFill>
                <a:latin typeface="Courier New" panose="02070309020205020404" pitchFamily="49" charset="0"/>
              </a:rPr>
              <a:t> Age </a:t>
            </a:r>
            <a:r>
              <a:rPr lang="en-CA" sz="900" b="1" dirty="0">
                <a:solidFill>
                  <a:srgbClr val="008080"/>
                </a:solidFill>
                <a:latin typeface="Courier New" panose="02070309020205020404" pitchFamily="49" charset="0"/>
              </a:rPr>
              <a:t>2.</a:t>
            </a:r>
            <a:r>
              <a:rPr lang="en-CA" sz="900" b="0" dirty="0">
                <a:solidFill>
                  <a:srgbClr val="000000"/>
                </a:solidFill>
                <a:latin typeface="Courier New" panose="02070309020205020404" pitchFamily="49" charset="0"/>
              </a:rPr>
              <a:t> </a:t>
            </a:r>
          </a:p>
          <a:p>
            <a:r>
              <a:rPr lang="en-CA" sz="900" b="0" dirty="0">
                <a:solidFill>
                  <a:srgbClr val="000000"/>
                </a:solidFill>
                <a:latin typeface="Courier New" panose="02070309020205020404" pitchFamily="49" charset="0"/>
              </a:rPr>
              <a:t>@ </a:t>
            </a:r>
            <a:r>
              <a:rPr lang="en-CA" sz="900" b="1" dirty="0">
                <a:solidFill>
                  <a:srgbClr val="008080"/>
                </a:solidFill>
                <a:latin typeface="Courier New" panose="02070309020205020404" pitchFamily="49" charset="0"/>
              </a:rPr>
              <a:t>80</a:t>
            </a:r>
            <a:r>
              <a:rPr lang="en-CA" sz="900" b="0" dirty="0">
                <a:solidFill>
                  <a:srgbClr val="000000"/>
                </a:solidFill>
                <a:latin typeface="Courier New" panose="02070309020205020404" pitchFamily="49" charset="0"/>
              </a:rPr>
              <a:t> Province </a:t>
            </a:r>
            <a:r>
              <a:rPr lang="en-CA" sz="900" b="0" dirty="0">
                <a:solidFill>
                  <a:srgbClr val="008080"/>
                </a:solidFill>
                <a:latin typeface="Courier New" panose="02070309020205020404" pitchFamily="49" charset="0"/>
              </a:rPr>
              <a:t>$2.</a:t>
            </a:r>
            <a:r>
              <a:rPr lang="en-CA" sz="900" b="0" dirty="0">
                <a:solidFill>
                  <a:srgbClr val="000000"/>
                </a:solidFill>
                <a:latin typeface="Courier New" panose="02070309020205020404" pitchFamily="49" charset="0"/>
              </a:rPr>
              <a:t> </a:t>
            </a:r>
          </a:p>
          <a:p>
            <a:r>
              <a:rPr lang="en-CA" sz="900" b="0" dirty="0">
                <a:solidFill>
                  <a:srgbClr val="000000"/>
                </a:solidFill>
                <a:latin typeface="Courier New" panose="02070309020205020404" pitchFamily="49" charset="0"/>
              </a:rPr>
              <a:t>Sales </a:t>
            </a:r>
            <a:r>
              <a:rPr lang="en-CA" sz="900" b="0" dirty="0">
                <a:solidFill>
                  <a:srgbClr val="008080"/>
                </a:solidFill>
                <a:latin typeface="Courier New" panose="02070309020205020404" pitchFamily="49" charset="0"/>
              </a:rPr>
              <a:t>DOLLAR10.2</a:t>
            </a:r>
            <a:r>
              <a:rPr lang="en-CA" sz="900" b="0" dirty="0">
                <a:solidFill>
                  <a:srgbClr val="000000"/>
                </a:solidFill>
                <a:latin typeface="Courier New" panose="02070309020205020404" pitchFamily="49" charset="0"/>
              </a:rPr>
              <a:t> ;</a:t>
            </a:r>
          </a:p>
          <a:p>
            <a:r>
              <a:rPr lang="en-US" sz="900" b="0" dirty="0">
                <a:solidFill>
                  <a:srgbClr val="0000FF"/>
                </a:solidFill>
                <a:latin typeface="Courier New" panose="02070309020205020404" pitchFamily="49" charset="0"/>
              </a:rPr>
              <a:t>FORMAT</a:t>
            </a:r>
            <a:r>
              <a:rPr lang="en-US" sz="900" b="0" dirty="0">
                <a:solidFill>
                  <a:srgbClr val="000000"/>
                </a:solidFill>
                <a:latin typeface="Courier New" panose="02070309020205020404" pitchFamily="49" charset="0"/>
              </a:rPr>
              <a:t> Actdt Deactdt </a:t>
            </a:r>
            <a:r>
              <a:rPr lang="en-US" sz="900" b="0" dirty="0">
                <a:solidFill>
                  <a:srgbClr val="008080"/>
                </a:solidFill>
                <a:latin typeface="Courier New" panose="02070309020205020404" pitchFamily="49" charset="0"/>
              </a:rPr>
              <a:t>MMDDYY10.</a:t>
            </a:r>
            <a:r>
              <a:rPr lang="en-US" sz="900" b="0" dirty="0">
                <a:solidFill>
                  <a:srgbClr val="000000"/>
                </a:solidFill>
                <a:latin typeface="Courier New" panose="02070309020205020404" pitchFamily="49" charset="0"/>
              </a:rPr>
              <a:t> SALES </a:t>
            </a:r>
            <a:r>
              <a:rPr lang="en-US" sz="900" b="0" dirty="0">
                <a:solidFill>
                  <a:srgbClr val="008080"/>
                </a:solidFill>
                <a:latin typeface="Courier New" panose="02070309020205020404" pitchFamily="49" charset="0"/>
              </a:rPr>
              <a:t>DOLLAR10.2</a:t>
            </a:r>
            <a:r>
              <a:rPr lang="en-US" sz="900" b="0" dirty="0">
                <a:solidFill>
                  <a:srgbClr val="000000"/>
                </a:solidFill>
                <a:latin typeface="Courier New" panose="02070309020205020404" pitchFamily="49" charset="0"/>
              </a:rPr>
              <a:t>;</a:t>
            </a:r>
          </a:p>
          <a:p>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p>
          <a:p>
            <a:endParaRPr lang="en-CA" sz="900" b="0" dirty="0">
              <a:solidFill>
                <a:srgbClr val="000000"/>
              </a:solidFill>
              <a:latin typeface="Courier New" panose="02070309020205020404" pitchFamily="49" charset="0"/>
            </a:endParaRPr>
          </a:p>
          <a:p>
            <a:r>
              <a:rPr lang="en-CA" sz="900" b="1" dirty="0">
                <a:solidFill>
                  <a:srgbClr val="000080"/>
                </a:solidFill>
                <a:latin typeface="Courier New" panose="02070309020205020404" pitchFamily="49" charset="0"/>
              </a:rPr>
              <a:t>proc</a:t>
            </a:r>
            <a:r>
              <a:rPr lang="en-CA" sz="900" b="0" dirty="0">
                <a:solidFill>
                  <a:srgbClr val="000000"/>
                </a:solidFill>
                <a:latin typeface="Courier New" panose="02070309020205020404" pitchFamily="49" charset="0"/>
              </a:rPr>
              <a:t> </a:t>
            </a:r>
            <a:r>
              <a:rPr lang="en-CA" sz="900" b="1" dirty="0">
                <a:solidFill>
                  <a:srgbClr val="000080"/>
                </a:solidFill>
                <a:latin typeface="Courier New" panose="02070309020205020404" pitchFamily="49" charset="0"/>
              </a:rPr>
              <a:t>print</a:t>
            </a:r>
            <a:r>
              <a:rPr lang="en-CA" sz="900" b="0" dirty="0">
                <a:solidFill>
                  <a:srgbClr val="000000"/>
                </a:solidFill>
                <a:latin typeface="Courier New" panose="02070309020205020404" pitchFamily="49" charset="0"/>
              </a:rPr>
              <a:t> </a:t>
            </a:r>
            <a:r>
              <a:rPr lang="en-CA" sz="900" b="0" dirty="0">
                <a:solidFill>
                  <a:srgbClr val="0000FF"/>
                </a:solidFill>
                <a:latin typeface="Courier New" panose="02070309020205020404" pitchFamily="49" charset="0"/>
              </a:rPr>
              <a:t>data</a:t>
            </a:r>
            <a:r>
              <a:rPr lang="en-CA" sz="900" b="0" dirty="0">
                <a:solidFill>
                  <a:srgbClr val="000000"/>
                </a:solidFill>
                <a:latin typeface="Courier New" panose="02070309020205020404" pitchFamily="49" charset="0"/>
              </a:rPr>
              <a:t> = Telecom.nwf ( </a:t>
            </a:r>
            <a:r>
              <a:rPr lang="en-CA" sz="900" b="0" dirty="0">
                <a:solidFill>
                  <a:srgbClr val="0000FF"/>
                </a:solidFill>
                <a:latin typeface="Courier New" panose="02070309020205020404" pitchFamily="49" charset="0"/>
              </a:rPr>
              <a:t>obs</a:t>
            </a:r>
            <a:r>
              <a:rPr lang="en-CA" sz="900" b="0" dirty="0">
                <a:solidFill>
                  <a:srgbClr val="000000"/>
                </a:solidFill>
                <a:latin typeface="Courier New" panose="02070309020205020404" pitchFamily="49" charset="0"/>
              </a:rPr>
              <a:t> = </a:t>
            </a:r>
            <a:r>
              <a:rPr lang="en-CA" sz="900" b="1" dirty="0">
                <a:solidFill>
                  <a:srgbClr val="008080"/>
                </a:solidFill>
                <a:latin typeface="Courier New" panose="02070309020205020404" pitchFamily="49" charset="0"/>
              </a:rPr>
              <a:t>10</a:t>
            </a:r>
            <a:r>
              <a:rPr lang="en-CA" sz="900" b="0" dirty="0">
                <a:solidFill>
                  <a:srgbClr val="000000"/>
                </a:solidFill>
                <a:latin typeface="Courier New" panose="02070309020205020404" pitchFamily="49" charset="0"/>
              </a:rPr>
              <a:t>) ;</a:t>
            </a:r>
          </a:p>
          <a:p>
            <a:r>
              <a:rPr lang="en-CA" sz="900" b="1" dirty="0">
                <a:solidFill>
                  <a:srgbClr val="000080"/>
                </a:solidFill>
                <a:latin typeface="Courier New" panose="02070309020205020404" pitchFamily="49" charset="0"/>
              </a:rPr>
              <a:t>run</a:t>
            </a:r>
            <a:r>
              <a:rPr lang="en-CA" sz="900" b="0" dirty="0">
                <a:solidFill>
                  <a:srgbClr val="000000"/>
                </a:solidFill>
                <a:latin typeface="Courier New" panose="02070309020205020404" pitchFamily="49" charset="0"/>
              </a:rPr>
              <a:t>;</a:t>
            </a:r>
            <a:endParaRPr lang="en-CA" sz="900" dirty="0"/>
          </a:p>
        </p:txBody>
      </p:sp>
      <p:sp>
        <p:nvSpPr>
          <p:cNvPr id="5" name="TextBox 4">
            <a:extLst>
              <a:ext uri="{FF2B5EF4-FFF2-40B4-BE49-F238E27FC236}">
                <a16:creationId xmlns:a16="http://schemas.microsoft.com/office/drawing/2014/main" id="{7B3CD7C6-4691-D740-1DB3-1D9E034C6D83}"/>
              </a:ext>
            </a:extLst>
          </p:cNvPr>
          <p:cNvSpPr txBox="1"/>
          <p:nvPr/>
        </p:nvSpPr>
        <p:spPr>
          <a:xfrm>
            <a:off x="1188071" y="571252"/>
            <a:ext cx="10076330" cy="461665"/>
          </a:xfrm>
          <a:prstGeom prst="rect">
            <a:avLst/>
          </a:prstGeom>
          <a:solidFill>
            <a:schemeClr val="accent5">
              <a:lumMod val="60000"/>
              <a:lumOff val="40000"/>
            </a:schemeClr>
          </a:solidFill>
        </p:spPr>
        <p:txBody>
          <a:bodyPr wrap="square" rtlCol="0">
            <a:spAutoFit/>
          </a:bodyPr>
          <a:lstStyle/>
          <a:p>
            <a:pPr algn="ctr"/>
            <a:r>
              <a:rPr lang="en-CA" sz="2400" dirty="0">
                <a:latin typeface="Bernard MT Condensed" panose="02050806060905020404" pitchFamily="18" charset="0"/>
              </a:rPr>
              <a:t>Importing and Getting Familiar with Dataset</a:t>
            </a:r>
          </a:p>
        </p:txBody>
      </p:sp>
      <p:pic>
        <p:nvPicPr>
          <p:cNvPr id="9" name="Picture 8">
            <a:extLst>
              <a:ext uri="{FF2B5EF4-FFF2-40B4-BE49-F238E27FC236}">
                <a16:creationId xmlns:a16="http://schemas.microsoft.com/office/drawing/2014/main" id="{89A094D0-D898-97F6-8273-69035979ED0E}"/>
              </a:ext>
            </a:extLst>
          </p:cNvPr>
          <p:cNvPicPr>
            <a:picLocks noChangeAspect="1"/>
          </p:cNvPicPr>
          <p:nvPr/>
        </p:nvPicPr>
        <p:blipFill>
          <a:blip r:embed="rId3"/>
          <a:stretch>
            <a:fillRect/>
          </a:stretch>
        </p:blipFill>
        <p:spPr>
          <a:xfrm>
            <a:off x="4957482" y="4410636"/>
            <a:ext cx="1935144" cy="2357718"/>
          </a:xfrm>
          <a:prstGeom prst="rect">
            <a:avLst/>
          </a:prstGeom>
        </p:spPr>
      </p:pic>
      <p:pic>
        <p:nvPicPr>
          <p:cNvPr id="13" name="Picture 12">
            <a:extLst>
              <a:ext uri="{FF2B5EF4-FFF2-40B4-BE49-F238E27FC236}">
                <a16:creationId xmlns:a16="http://schemas.microsoft.com/office/drawing/2014/main" id="{AB9E5DEE-9BC7-027F-1AEB-D4B047B00D8E}"/>
              </a:ext>
            </a:extLst>
          </p:cNvPr>
          <p:cNvPicPr>
            <a:picLocks noChangeAspect="1"/>
          </p:cNvPicPr>
          <p:nvPr/>
        </p:nvPicPr>
        <p:blipFill>
          <a:blip r:embed="rId4"/>
          <a:stretch>
            <a:fillRect/>
          </a:stretch>
        </p:blipFill>
        <p:spPr>
          <a:xfrm>
            <a:off x="6857981" y="4750381"/>
            <a:ext cx="2550265" cy="666696"/>
          </a:xfrm>
          <a:prstGeom prst="rect">
            <a:avLst/>
          </a:prstGeom>
        </p:spPr>
      </p:pic>
      <p:pic>
        <p:nvPicPr>
          <p:cNvPr id="14" name="Picture 13">
            <a:extLst>
              <a:ext uri="{FF2B5EF4-FFF2-40B4-BE49-F238E27FC236}">
                <a16:creationId xmlns:a16="http://schemas.microsoft.com/office/drawing/2014/main" id="{C9723CAA-22C9-BD93-D777-6F4CE89E62AC}"/>
              </a:ext>
            </a:extLst>
          </p:cNvPr>
          <p:cNvPicPr>
            <a:picLocks noChangeAspect="1"/>
          </p:cNvPicPr>
          <p:nvPr/>
        </p:nvPicPr>
        <p:blipFill>
          <a:blip r:embed="rId5"/>
          <a:stretch>
            <a:fillRect/>
          </a:stretch>
        </p:blipFill>
        <p:spPr>
          <a:xfrm>
            <a:off x="9408246" y="5035266"/>
            <a:ext cx="2783754" cy="1733088"/>
          </a:xfrm>
          <a:prstGeom prst="rect">
            <a:avLst/>
          </a:prstGeom>
        </p:spPr>
      </p:pic>
      <p:pic>
        <p:nvPicPr>
          <p:cNvPr id="16" name="Picture 15">
            <a:extLst>
              <a:ext uri="{FF2B5EF4-FFF2-40B4-BE49-F238E27FC236}">
                <a16:creationId xmlns:a16="http://schemas.microsoft.com/office/drawing/2014/main" id="{B5C101B3-DE2C-D1AA-1658-40D3CDF53DE5}"/>
              </a:ext>
            </a:extLst>
          </p:cNvPr>
          <p:cNvPicPr>
            <a:picLocks noChangeAspect="1"/>
          </p:cNvPicPr>
          <p:nvPr/>
        </p:nvPicPr>
        <p:blipFill>
          <a:blip r:embed="rId6"/>
          <a:stretch>
            <a:fillRect/>
          </a:stretch>
        </p:blipFill>
        <p:spPr>
          <a:xfrm>
            <a:off x="6892626" y="5417077"/>
            <a:ext cx="2626963" cy="1351277"/>
          </a:xfrm>
          <a:prstGeom prst="rect">
            <a:avLst/>
          </a:prstGeom>
        </p:spPr>
      </p:pic>
      <p:sp>
        <p:nvSpPr>
          <p:cNvPr id="17" name="TextBox 16">
            <a:extLst>
              <a:ext uri="{FF2B5EF4-FFF2-40B4-BE49-F238E27FC236}">
                <a16:creationId xmlns:a16="http://schemas.microsoft.com/office/drawing/2014/main" id="{B8B3FFE1-2D8D-209B-3998-22D63603D5AA}"/>
              </a:ext>
            </a:extLst>
          </p:cNvPr>
          <p:cNvSpPr txBox="1"/>
          <p:nvPr/>
        </p:nvSpPr>
        <p:spPr>
          <a:xfrm>
            <a:off x="9425568" y="4877567"/>
            <a:ext cx="2613357" cy="246221"/>
          </a:xfrm>
          <a:prstGeom prst="rect">
            <a:avLst/>
          </a:prstGeom>
          <a:noFill/>
        </p:spPr>
        <p:txBody>
          <a:bodyPr wrap="square" rtlCol="0">
            <a:spAutoFit/>
          </a:bodyPr>
          <a:lstStyle/>
          <a:p>
            <a:pPr algn="ctr"/>
            <a:r>
              <a:rPr lang="en-CA" sz="1000" b="1" dirty="0"/>
              <a:t>Distribution of Total Accounts</a:t>
            </a:r>
          </a:p>
        </p:txBody>
      </p:sp>
      <p:pic>
        <p:nvPicPr>
          <p:cNvPr id="4" name="Picture 3">
            <a:extLst>
              <a:ext uri="{FF2B5EF4-FFF2-40B4-BE49-F238E27FC236}">
                <a16:creationId xmlns:a16="http://schemas.microsoft.com/office/drawing/2014/main" id="{83D57222-086F-A960-33D9-02EF03D220D8}"/>
              </a:ext>
            </a:extLst>
          </p:cNvPr>
          <p:cNvPicPr>
            <a:picLocks noChangeAspect="1"/>
          </p:cNvPicPr>
          <p:nvPr/>
        </p:nvPicPr>
        <p:blipFill>
          <a:blip r:embed="rId7"/>
          <a:stretch>
            <a:fillRect/>
          </a:stretch>
        </p:blipFill>
        <p:spPr>
          <a:xfrm>
            <a:off x="4786547" y="1180661"/>
            <a:ext cx="7252378" cy="2765392"/>
          </a:xfrm>
          <a:prstGeom prst="rect">
            <a:avLst/>
          </a:prstGeom>
        </p:spPr>
      </p:pic>
      <p:pic>
        <p:nvPicPr>
          <p:cNvPr id="3" name="Picture 2">
            <a:extLst>
              <a:ext uri="{FF2B5EF4-FFF2-40B4-BE49-F238E27FC236}">
                <a16:creationId xmlns:a16="http://schemas.microsoft.com/office/drawing/2014/main" id="{B9090372-B02A-12F4-EF63-A16035D5F955}"/>
              </a:ext>
            </a:extLst>
          </p:cNvPr>
          <p:cNvPicPr>
            <a:picLocks noChangeAspect="1"/>
          </p:cNvPicPr>
          <p:nvPr/>
        </p:nvPicPr>
        <p:blipFill>
          <a:blip r:embed="rId8"/>
          <a:stretch>
            <a:fillRect/>
          </a:stretch>
        </p:blipFill>
        <p:spPr>
          <a:xfrm>
            <a:off x="6843758" y="3913813"/>
            <a:ext cx="5128976" cy="666696"/>
          </a:xfrm>
          <a:prstGeom prst="rect">
            <a:avLst/>
          </a:prstGeom>
        </p:spPr>
      </p:pic>
    </p:spTree>
    <p:extLst>
      <p:ext uri="{BB962C8B-B14F-4D97-AF65-F5344CB8AC3E}">
        <p14:creationId xmlns:p14="http://schemas.microsoft.com/office/powerpoint/2010/main" val="345995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EC6CE5-DEAE-8BC7-EF97-976D6A6DAFE5}"/>
              </a:ext>
            </a:extLst>
          </p:cNvPr>
          <p:cNvPicPr>
            <a:picLocks noChangeAspect="1"/>
          </p:cNvPicPr>
          <p:nvPr/>
        </p:nvPicPr>
        <p:blipFill>
          <a:blip r:embed="rId3"/>
          <a:stretch>
            <a:fillRect/>
          </a:stretch>
        </p:blipFill>
        <p:spPr>
          <a:xfrm>
            <a:off x="8024327" y="873783"/>
            <a:ext cx="4181668" cy="2782292"/>
          </a:xfrm>
          <a:prstGeom prst="rect">
            <a:avLst/>
          </a:prstGeom>
        </p:spPr>
      </p:pic>
      <p:sp>
        <p:nvSpPr>
          <p:cNvPr id="7" name="TextBox 6">
            <a:extLst>
              <a:ext uri="{FF2B5EF4-FFF2-40B4-BE49-F238E27FC236}">
                <a16:creationId xmlns:a16="http://schemas.microsoft.com/office/drawing/2014/main" id="{F0217727-601D-C49E-1063-7E25FD2300D5}"/>
              </a:ext>
            </a:extLst>
          </p:cNvPr>
          <p:cNvSpPr txBox="1"/>
          <p:nvPr/>
        </p:nvSpPr>
        <p:spPr>
          <a:xfrm>
            <a:off x="241040" y="165897"/>
            <a:ext cx="3853543" cy="707886"/>
          </a:xfrm>
          <a:prstGeom prst="rect">
            <a:avLst/>
          </a:prstGeom>
          <a:noFill/>
        </p:spPr>
        <p:txBody>
          <a:bodyPr wrap="square" rtlCol="0">
            <a:spAutoFit/>
          </a:bodyPr>
          <a:lstStyle/>
          <a:p>
            <a:pPr algn="ctr"/>
            <a:r>
              <a:rPr lang="en-CA" sz="4000" dirty="0">
                <a:latin typeface="Bernard MT Condensed" panose="02050806060905020404" pitchFamily="18" charset="0"/>
              </a:rPr>
              <a:t>Key Findings</a:t>
            </a:r>
          </a:p>
        </p:txBody>
      </p:sp>
      <p:sp>
        <p:nvSpPr>
          <p:cNvPr id="8" name="TextBox 7">
            <a:extLst>
              <a:ext uri="{FF2B5EF4-FFF2-40B4-BE49-F238E27FC236}">
                <a16:creationId xmlns:a16="http://schemas.microsoft.com/office/drawing/2014/main" id="{B6CFCAAB-D701-0FD6-20F6-C2D74038A8B1}"/>
              </a:ext>
            </a:extLst>
          </p:cNvPr>
          <p:cNvSpPr txBox="1"/>
          <p:nvPr/>
        </p:nvSpPr>
        <p:spPr>
          <a:xfrm>
            <a:off x="756522" y="1960111"/>
            <a:ext cx="4181668" cy="2785378"/>
          </a:xfrm>
          <a:prstGeom prst="rect">
            <a:avLst/>
          </a:prstGeom>
          <a:noFill/>
        </p:spPr>
        <p:txBody>
          <a:bodyPr wrap="square" rtlCol="0">
            <a:spAutoFit/>
          </a:bodyPr>
          <a:lstStyle/>
          <a:p>
            <a:pPr algn="l"/>
            <a:r>
              <a:rPr lang="en-US" b="1" i="0" dirty="0">
                <a:solidFill>
                  <a:srgbClr val="374151"/>
                </a:solidFill>
                <a:effectLst/>
                <a:latin typeface="Söhne"/>
              </a:rPr>
              <a:t>Overall Status Distribution by Province:</a:t>
            </a:r>
          </a:p>
          <a:p>
            <a:pPr algn="l"/>
            <a:endParaRPr lang="en-US" b="0" i="0" dirty="0">
              <a:solidFill>
                <a:srgbClr val="374151"/>
              </a:solidFill>
              <a:effectLst/>
              <a:latin typeface="Söhne"/>
            </a:endParaRPr>
          </a:p>
          <a:p>
            <a:pPr marL="285750" indent="-285750" algn="l">
              <a:buFont typeface="Wingdings" panose="05000000000000000000" pitchFamily="2" charset="2"/>
              <a:buChar char="ü"/>
            </a:pPr>
            <a:r>
              <a:rPr lang="en-US" sz="1100" b="0" i="0" dirty="0">
                <a:solidFill>
                  <a:srgbClr val="374151"/>
                </a:solidFill>
                <a:effectLst/>
                <a:latin typeface="Söhne"/>
              </a:rPr>
              <a:t>The activation and deactivation rate for all the province surrounds around 81% and 19% to the total in all province .</a:t>
            </a:r>
          </a:p>
          <a:p>
            <a:pPr marL="285750" indent="-285750" algn="l">
              <a:buFont typeface="Wingdings" panose="05000000000000000000" pitchFamily="2" charset="2"/>
              <a:buChar char="ü"/>
            </a:pPr>
            <a:endParaRPr lang="en-US" sz="1100" b="0" i="0" dirty="0">
              <a:solidFill>
                <a:srgbClr val="374151"/>
              </a:solidFill>
              <a:effectLst/>
              <a:latin typeface="Söhne"/>
            </a:endParaRPr>
          </a:p>
          <a:p>
            <a:pPr marL="742950" lvl="1" indent="-285750">
              <a:buFont typeface="Wingdings" panose="05000000000000000000" pitchFamily="2" charset="2"/>
              <a:buChar char="Ø"/>
            </a:pPr>
            <a:r>
              <a:rPr lang="en-US" sz="1100" dirty="0">
                <a:solidFill>
                  <a:srgbClr val="374151"/>
                </a:solidFill>
                <a:latin typeface="Söhne"/>
              </a:rPr>
              <a:t>The company might be implementing uniform strategy across different province.</a:t>
            </a:r>
          </a:p>
          <a:p>
            <a:pPr algn="l"/>
            <a:r>
              <a:rPr lang="en-US" sz="1100" b="0" i="0" dirty="0">
                <a:solidFill>
                  <a:srgbClr val="374151"/>
                </a:solidFill>
                <a:effectLst/>
                <a:latin typeface="Söhne"/>
              </a:rPr>
              <a:t>		Similar Marketing approach </a:t>
            </a:r>
          </a:p>
          <a:p>
            <a:pPr algn="l"/>
            <a:r>
              <a:rPr lang="en-US" sz="1100" dirty="0">
                <a:solidFill>
                  <a:srgbClr val="374151"/>
                </a:solidFill>
                <a:latin typeface="Söhne"/>
              </a:rPr>
              <a:t>		Customer retention strategies</a:t>
            </a:r>
          </a:p>
          <a:p>
            <a:pPr algn="l"/>
            <a:r>
              <a:rPr lang="en-US" sz="1100" b="0" i="0" dirty="0">
                <a:solidFill>
                  <a:srgbClr val="374151"/>
                </a:solidFill>
                <a:effectLst/>
                <a:latin typeface="Söhne"/>
              </a:rPr>
              <a:t>	</a:t>
            </a:r>
            <a:r>
              <a:rPr lang="en-US" sz="1100" dirty="0">
                <a:solidFill>
                  <a:srgbClr val="374151"/>
                </a:solidFill>
                <a:latin typeface="Söhne"/>
              </a:rPr>
              <a:t>              Similar Customer behavior</a:t>
            </a:r>
          </a:p>
          <a:p>
            <a:pPr algn="l"/>
            <a:r>
              <a:rPr lang="en-US" sz="1100" b="0" i="0" dirty="0">
                <a:solidFill>
                  <a:srgbClr val="374151"/>
                </a:solidFill>
                <a:effectLst/>
                <a:latin typeface="Söhne"/>
              </a:rPr>
              <a:t>		</a:t>
            </a:r>
          </a:p>
          <a:p>
            <a:pPr marL="285750" indent="-285750" algn="l">
              <a:buFont typeface="Wingdings" panose="05000000000000000000" pitchFamily="2" charset="2"/>
              <a:buChar char="ü"/>
            </a:pPr>
            <a:r>
              <a:rPr lang="en-US" sz="1100" b="0" i="0" dirty="0">
                <a:solidFill>
                  <a:srgbClr val="374151"/>
                </a:solidFill>
                <a:effectLst/>
                <a:latin typeface="Söhne"/>
              </a:rPr>
              <a:t>There are 5907 missing </a:t>
            </a:r>
            <a:r>
              <a:rPr lang="en-US" sz="1100" dirty="0">
                <a:solidFill>
                  <a:srgbClr val="374151"/>
                </a:solidFill>
                <a:latin typeface="Söhne"/>
              </a:rPr>
              <a:t>values in Province and need further investigation.</a:t>
            </a:r>
            <a:endParaRPr lang="en-US" sz="1100" b="0" i="0" dirty="0">
              <a:solidFill>
                <a:srgbClr val="374151"/>
              </a:solidFill>
              <a:effectLst/>
              <a:latin typeface="Söhne"/>
            </a:endParaRPr>
          </a:p>
          <a:p>
            <a:endParaRPr lang="en-CA" dirty="0"/>
          </a:p>
        </p:txBody>
      </p:sp>
      <p:pic>
        <p:nvPicPr>
          <p:cNvPr id="10" name="Picture 9">
            <a:extLst>
              <a:ext uri="{FF2B5EF4-FFF2-40B4-BE49-F238E27FC236}">
                <a16:creationId xmlns:a16="http://schemas.microsoft.com/office/drawing/2014/main" id="{67DF0273-BD29-3FFD-3421-4D7D9D0799CA}"/>
              </a:ext>
            </a:extLst>
          </p:cNvPr>
          <p:cNvPicPr>
            <a:picLocks noChangeAspect="1"/>
          </p:cNvPicPr>
          <p:nvPr/>
        </p:nvPicPr>
        <p:blipFill>
          <a:blip r:embed="rId4"/>
          <a:stretch>
            <a:fillRect/>
          </a:stretch>
        </p:blipFill>
        <p:spPr>
          <a:xfrm>
            <a:off x="5256406" y="1234195"/>
            <a:ext cx="2592402" cy="2118605"/>
          </a:xfrm>
          <a:prstGeom prst="rect">
            <a:avLst/>
          </a:prstGeom>
        </p:spPr>
      </p:pic>
      <p:pic>
        <p:nvPicPr>
          <p:cNvPr id="9" name="Picture 8">
            <a:extLst>
              <a:ext uri="{FF2B5EF4-FFF2-40B4-BE49-F238E27FC236}">
                <a16:creationId xmlns:a16="http://schemas.microsoft.com/office/drawing/2014/main" id="{B25B9362-809C-02CE-3065-F8A902D45A0A}"/>
              </a:ext>
            </a:extLst>
          </p:cNvPr>
          <p:cNvPicPr>
            <a:picLocks noChangeAspect="1"/>
          </p:cNvPicPr>
          <p:nvPr/>
        </p:nvPicPr>
        <p:blipFill>
          <a:blip r:embed="rId5"/>
          <a:stretch>
            <a:fillRect/>
          </a:stretch>
        </p:blipFill>
        <p:spPr>
          <a:xfrm>
            <a:off x="8503379" y="4296300"/>
            <a:ext cx="3528366" cy="2389189"/>
          </a:xfrm>
          <a:prstGeom prst="rect">
            <a:avLst/>
          </a:prstGeom>
        </p:spPr>
      </p:pic>
      <p:sp>
        <p:nvSpPr>
          <p:cNvPr id="11" name="TextBox 10">
            <a:extLst>
              <a:ext uri="{FF2B5EF4-FFF2-40B4-BE49-F238E27FC236}">
                <a16:creationId xmlns:a16="http://schemas.microsoft.com/office/drawing/2014/main" id="{509D47EB-6A03-F92D-5050-C06B2008F4A8}"/>
              </a:ext>
            </a:extLst>
          </p:cNvPr>
          <p:cNvSpPr txBox="1"/>
          <p:nvPr/>
        </p:nvSpPr>
        <p:spPr>
          <a:xfrm>
            <a:off x="8427178" y="3822299"/>
            <a:ext cx="3375966" cy="307777"/>
          </a:xfrm>
          <a:prstGeom prst="rect">
            <a:avLst/>
          </a:prstGeom>
          <a:noFill/>
        </p:spPr>
        <p:txBody>
          <a:bodyPr wrap="square" rtlCol="0">
            <a:spAutoFit/>
          </a:bodyPr>
          <a:lstStyle/>
          <a:p>
            <a:pPr algn="ctr"/>
            <a:r>
              <a:rPr lang="en-CA" sz="1400" b="1" dirty="0"/>
              <a:t>Total Account distribution across Province</a:t>
            </a:r>
          </a:p>
        </p:txBody>
      </p:sp>
      <p:pic>
        <p:nvPicPr>
          <p:cNvPr id="3" name="Picture 2">
            <a:extLst>
              <a:ext uri="{FF2B5EF4-FFF2-40B4-BE49-F238E27FC236}">
                <a16:creationId xmlns:a16="http://schemas.microsoft.com/office/drawing/2014/main" id="{F8398BA5-B0D7-3B19-6D1D-753E25F91486}"/>
              </a:ext>
            </a:extLst>
          </p:cNvPr>
          <p:cNvPicPr>
            <a:picLocks noChangeAspect="1"/>
          </p:cNvPicPr>
          <p:nvPr/>
        </p:nvPicPr>
        <p:blipFill>
          <a:blip r:embed="rId6"/>
          <a:stretch>
            <a:fillRect/>
          </a:stretch>
        </p:blipFill>
        <p:spPr>
          <a:xfrm>
            <a:off x="5256406" y="4296300"/>
            <a:ext cx="2767921" cy="1828930"/>
          </a:xfrm>
          <a:prstGeom prst="rect">
            <a:avLst/>
          </a:prstGeom>
        </p:spPr>
      </p:pic>
    </p:spTree>
    <p:extLst>
      <p:ext uri="{BB962C8B-B14F-4D97-AF65-F5344CB8AC3E}">
        <p14:creationId xmlns:p14="http://schemas.microsoft.com/office/powerpoint/2010/main" val="3846086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241040" y="165897"/>
            <a:ext cx="3853543" cy="707886"/>
          </a:xfrm>
          <a:prstGeom prst="rect">
            <a:avLst/>
          </a:prstGeom>
          <a:noFill/>
        </p:spPr>
        <p:txBody>
          <a:bodyPr wrap="square" rtlCol="0">
            <a:spAutoFit/>
          </a:bodyPr>
          <a:lstStyle/>
          <a:p>
            <a:pPr algn="ctr"/>
            <a:r>
              <a:rPr lang="en-CA" sz="4000" dirty="0">
                <a:latin typeface="Bernard MT Condensed" panose="02050806060905020404" pitchFamily="18" charset="0"/>
              </a:rPr>
              <a:t>Key Findings</a:t>
            </a:r>
          </a:p>
        </p:txBody>
      </p:sp>
      <p:sp>
        <p:nvSpPr>
          <p:cNvPr id="8" name="TextBox 7">
            <a:extLst>
              <a:ext uri="{FF2B5EF4-FFF2-40B4-BE49-F238E27FC236}">
                <a16:creationId xmlns:a16="http://schemas.microsoft.com/office/drawing/2014/main" id="{B6CFCAAB-D701-0FD6-20F6-C2D74038A8B1}"/>
              </a:ext>
            </a:extLst>
          </p:cNvPr>
          <p:cNvSpPr txBox="1"/>
          <p:nvPr/>
        </p:nvSpPr>
        <p:spPr>
          <a:xfrm>
            <a:off x="673866" y="2388400"/>
            <a:ext cx="3618734" cy="1231106"/>
          </a:xfrm>
          <a:prstGeom prst="rect">
            <a:avLst/>
          </a:prstGeom>
          <a:noFill/>
        </p:spPr>
        <p:txBody>
          <a:bodyPr wrap="square" rtlCol="0">
            <a:spAutoFit/>
          </a:bodyPr>
          <a:lstStyle/>
          <a:p>
            <a:pPr algn="l"/>
            <a:r>
              <a:rPr lang="en-US" sz="1600" b="1" i="0" dirty="0">
                <a:solidFill>
                  <a:srgbClr val="374151"/>
                </a:solidFill>
                <a:effectLst/>
                <a:latin typeface="Söhne"/>
              </a:rPr>
              <a:t>Overall Status Distribution by Age</a:t>
            </a:r>
          </a:p>
          <a:p>
            <a:pPr algn="l"/>
            <a:r>
              <a:rPr lang="en-US" b="1" i="0" dirty="0">
                <a:solidFill>
                  <a:srgbClr val="374151"/>
                </a:solidFill>
                <a:effectLst/>
                <a:latin typeface="Söhne"/>
              </a:rPr>
              <a:t> </a:t>
            </a:r>
            <a:endParaRPr lang="en-US" b="0" i="0" dirty="0">
              <a:solidFill>
                <a:srgbClr val="374151"/>
              </a:solidFill>
              <a:effectLst/>
              <a:latin typeface="Söhne"/>
            </a:endParaRPr>
          </a:p>
          <a:p>
            <a:pPr marL="285750" indent="-285750" algn="l">
              <a:buFont typeface="Wingdings" panose="05000000000000000000" pitchFamily="2" charset="2"/>
              <a:buChar char="ü"/>
            </a:pPr>
            <a:r>
              <a:rPr lang="en-US" sz="1000" b="0" i="0" dirty="0">
                <a:solidFill>
                  <a:srgbClr val="374151"/>
                </a:solidFill>
                <a:effectLst/>
                <a:latin typeface="Söhne"/>
              </a:rPr>
              <a:t>Activation and deactivation predominantly occur within the middle-aged demographic.</a:t>
            </a:r>
            <a:endParaRPr lang="en-US" sz="1000" dirty="0">
              <a:solidFill>
                <a:srgbClr val="374151"/>
              </a:solidFill>
              <a:latin typeface="Söhne"/>
            </a:endParaRPr>
          </a:p>
          <a:p>
            <a:pPr algn="l"/>
            <a:endParaRPr lang="en-US" sz="1000" b="0" i="0" dirty="0">
              <a:solidFill>
                <a:srgbClr val="374151"/>
              </a:solidFill>
              <a:effectLst/>
              <a:latin typeface="Söhne"/>
            </a:endParaRPr>
          </a:p>
          <a:p>
            <a:pPr marL="285750" indent="-285750" algn="l">
              <a:buFont typeface="Wingdings" panose="05000000000000000000" pitchFamily="2" charset="2"/>
              <a:buChar char="ü"/>
            </a:pPr>
            <a:r>
              <a:rPr lang="en-US" sz="1000" b="0" i="0" dirty="0">
                <a:solidFill>
                  <a:srgbClr val="374151"/>
                </a:solidFill>
                <a:effectLst/>
                <a:latin typeface="Söhne"/>
              </a:rPr>
              <a:t>The Age within the Status category shows no outliers.</a:t>
            </a:r>
          </a:p>
        </p:txBody>
      </p:sp>
      <p:pic>
        <p:nvPicPr>
          <p:cNvPr id="3" name="Picture 2">
            <a:extLst>
              <a:ext uri="{FF2B5EF4-FFF2-40B4-BE49-F238E27FC236}">
                <a16:creationId xmlns:a16="http://schemas.microsoft.com/office/drawing/2014/main" id="{FA175556-19D2-CEEC-4703-1BDE9DED0C87}"/>
              </a:ext>
            </a:extLst>
          </p:cNvPr>
          <p:cNvPicPr>
            <a:picLocks noChangeAspect="1"/>
          </p:cNvPicPr>
          <p:nvPr/>
        </p:nvPicPr>
        <p:blipFill>
          <a:blip r:embed="rId3"/>
          <a:stretch>
            <a:fillRect/>
          </a:stretch>
        </p:blipFill>
        <p:spPr>
          <a:xfrm>
            <a:off x="8005665" y="293880"/>
            <a:ext cx="4204996" cy="3480320"/>
          </a:xfrm>
          <a:prstGeom prst="rect">
            <a:avLst/>
          </a:prstGeom>
        </p:spPr>
      </p:pic>
      <p:pic>
        <p:nvPicPr>
          <p:cNvPr id="9" name="Picture 8">
            <a:extLst>
              <a:ext uri="{FF2B5EF4-FFF2-40B4-BE49-F238E27FC236}">
                <a16:creationId xmlns:a16="http://schemas.microsoft.com/office/drawing/2014/main" id="{C013DB81-0E44-BC05-B9AF-B89A2DE84143}"/>
              </a:ext>
            </a:extLst>
          </p:cNvPr>
          <p:cNvPicPr>
            <a:picLocks noChangeAspect="1"/>
          </p:cNvPicPr>
          <p:nvPr/>
        </p:nvPicPr>
        <p:blipFill>
          <a:blip r:embed="rId4"/>
          <a:stretch>
            <a:fillRect/>
          </a:stretch>
        </p:blipFill>
        <p:spPr>
          <a:xfrm>
            <a:off x="7987004" y="3429000"/>
            <a:ext cx="4242319" cy="3429000"/>
          </a:xfrm>
          <a:prstGeom prst="rect">
            <a:avLst/>
          </a:prstGeom>
        </p:spPr>
      </p:pic>
      <p:pic>
        <p:nvPicPr>
          <p:cNvPr id="12" name="Picture 11">
            <a:extLst>
              <a:ext uri="{FF2B5EF4-FFF2-40B4-BE49-F238E27FC236}">
                <a16:creationId xmlns:a16="http://schemas.microsoft.com/office/drawing/2014/main" id="{56542231-6743-FC05-2AC5-2500DC4DEF49}"/>
              </a:ext>
            </a:extLst>
          </p:cNvPr>
          <p:cNvPicPr>
            <a:picLocks noChangeAspect="1"/>
          </p:cNvPicPr>
          <p:nvPr/>
        </p:nvPicPr>
        <p:blipFill>
          <a:blip r:embed="rId5"/>
          <a:stretch>
            <a:fillRect/>
          </a:stretch>
        </p:blipFill>
        <p:spPr>
          <a:xfrm>
            <a:off x="4555067" y="3428328"/>
            <a:ext cx="3469259" cy="3429000"/>
          </a:xfrm>
          <a:prstGeom prst="rect">
            <a:avLst/>
          </a:prstGeom>
        </p:spPr>
      </p:pic>
      <p:pic>
        <p:nvPicPr>
          <p:cNvPr id="4" name="Picture 3">
            <a:extLst>
              <a:ext uri="{FF2B5EF4-FFF2-40B4-BE49-F238E27FC236}">
                <a16:creationId xmlns:a16="http://schemas.microsoft.com/office/drawing/2014/main" id="{01F103CA-3B8C-784D-F20A-51EACA2CF995}"/>
              </a:ext>
            </a:extLst>
          </p:cNvPr>
          <p:cNvPicPr>
            <a:picLocks noChangeAspect="1"/>
          </p:cNvPicPr>
          <p:nvPr/>
        </p:nvPicPr>
        <p:blipFill>
          <a:blip r:embed="rId6"/>
          <a:stretch>
            <a:fillRect/>
          </a:stretch>
        </p:blipFill>
        <p:spPr>
          <a:xfrm>
            <a:off x="4555066" y="1136748"/>
            <a:ext cx="3395391" cy="1448712"/>
          </a:xfrm>
          <a:prstGeom prst="rect">
            <a:avLst/>
          </a:prstGeom>
        </p:spPr>
      </p:pic>
    </p:spTree>
    <p:extLst>
      <p:ext uri="{BB962C8B-B14F-4D97-AF65-F5344CB8AC3E}">
        <p14:creationId xmlns:p14="http://schemas.microsoft.com/office/powerpoint/2010/main" val="2027098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241040" y="165897"/>
            <a:ext cx="3853543" cy="707886"/>
          </a:xfrm>
          <a:prstGeom prst="rect">
            <a:avLst/>
          </a:prstGeom>
          <a:noFill/>
        </p:spPr>
        <p:txBody>
          <a:bodyPr wrap="square" rtlCol="0">
            <a:spAutoFit/>
          </a:bodyPr>
          <a:lstStyle/>
          <a:p>
            <a:pPr algn="ctr"/>
            <a:r>
              <a:rPr lang="en-CA" sz="4000" dirty="0">
                <a:latin typeface="Bernard MT Condensed" panose="02050806060905020404" pitchFamily="18" charset="0"/>
              </a:rPr>
              <a:t>Key Findings</a:t>
            </a:r>
          </a:p>
        </p:txBody>
      </p:sp>
      <p:sp>
        <p:nvSpPr>
          <p:cNvPr id="8" name="TextBox 7">
            <a:extLst>
              <a:ext uri="{FF2B5EF4-FFF2-40B4-BE49-F238E27FC236}">
                <a16:creationId xmlns:a16="http://schemas.microsoft.com/office/drawing/2014/main" id="{B6CFCAAB-D701-0FD6-20F6-C2D74038A8B1}"/>
              </a:ext>
            </a:extLst>
          </p:cNvPr>
          <p:cNvSpPr txBox="1"/>
          <p:nvPr/>
        </p:nvSpPr>
        <p:spPr>
          <a:xfrm>
            <a:off x="845065" y="1925216"/>
            <a:ext cx="4180113" cy="2339102"/>
          </a:xfrm>
          <a:prstGeom prst="rect">
            <a:avLst/>
          </a:prstGeom>
          <a:noFill/>
        </p:spPr>
        <p:txBody>
          <a:bodyPr wrap="square" rtlCol="0">
            <a:spAutoFit/>
          </a:bodyPr>
          <a:lstStyle/>
          <a:p>
            <a:pPr algn="l"/>
            <a:r>
              <a:rPr lang="en-US" b="1" i="0" dirty="0">
                <a:solidFill>
                  <a:srgbClr val="374151"/>
                </a:solidFill>
                <a:effectLst/>
                <a:latin typeface="Söhne"/>
              </a:rPr>
              <a:t>Accounts Deactivated from 1999 - 2001:</a:t>
            </a:r>
          </a:p>
          <a:p>
            <a:pPr algn="l"/>
            <a:endParaRPr lang="en-US" b="0" i="0" dirty="0">
              <a:solidFill>
                <a:srgbClr val="374151"/>
              </a:solidFill>
              <a:effectLst/>
              <a:latin typeface="Söhne"/>
            </a:endParaRPr>
          </a:p>
          <a:p>
            <a:pPr marL="285750" indent="-285750" algn="l">
              <a:buFont typeface="Wingdings" panose="05000000000000000000" pitchFamily="2" charset="2"/>
              <a:buChar char="ü"/>
            </a:pPr>
            <a:r>
              <a:rPr lang="en-US" sz="1100" b="0" i="0" dirty="0">
                <a:solidFill>
                  <a:srgbClr val="374151"/>
                </a:solidFill>
                <a:effectLst/>
                <a:latin typeface="Söhne"/>
              </a:rPr>
              <a:t>Deactivation exhibits a consistent upward trend from January 1999 to January 2001</a:t>
            </a:r>
          </a:p>
          <a:p>
            <a:pPr marL="285750" indent="-285750" algn="l">
              <a:buFont typeface="Wingdings" panose="05000000000000000000" pitchFamily="2" charset="2"/>
              <a:buChar char="ü"/>
            </a:pPr>
            <a:endParaRPr lang="en-US" sz="1100" b="0" i="0" dirty="0">
              <a:solidFill>
                <a:srgbClr val="374151"/>
              </a:solidFill>
              <a:effectLst/>
              <a:latin typeface="Söhne"/>
            </a:endParaRPr>
          </a:p>
          <a:p>
            <a:pPr marL="285750" indent="-285750" algn="l">
              <a:buFont typeface="Wingdings" panose="05000000000000000000" pitchFamily="2" charset="2"/>
              <a:buChar char="ü"/>
            </a:pPr>
            <a:r>
              <a:rPr lang="en-US" sz="1100" b="0" i="0" dirty="0">
                <a:solidFill>
                  <a:srgbClr val="374151"/>
                </a:solidFill>
                <a:effectLst/>
                <a:latin typeface="Söhne"/>
              </a:rPr>
              <a:t>The month of December 1999 and 2000 has the highest percentage of deactivations 3.05% and 13.74% , suggesting a peak in account closures relative to other months. </a:t>
            </a:r>
          </a:p>
          <a:p>
            <a:pPr marL="285750" indent="-285750" algn="l">
              <a:buFont typeface="Wingdings" panose="05000000000000000000" pitchFamily="2" charset="2"/>
              <a:buChar char="ü"/>
            </a:pPr>
            <a:endParaRPr lang="en-US" sz="1100" b="0" i="0" dirty="0">
              <a:solidFill>
                <a:srgbClr val="374151"/>
              </a:solidFill>
              <a:effectLst/>
              <a:latin typeface="Söhne"/>
            </a:endParaRPr>
          </a:p>
          <a:p>
            <a:pPr marL="1200150" lvl="2" indent="-285750">
              <a:buFont typeface="Wingdings" panose="05000000000000000000" pitchFamily="2" charset="2"/>
              <a:buChar char="Ø"/>
            </a:pPr>
            <a:r>
              <a:rPr lang="en-US" sz="1100" dirty="0">
                <a:solidFill>
                  <a:srgbClr val="374151"/>
                </a:solidFill>
                <a:latin typeface="Söhne"/>
              </a:rPr>
              <a:t>Competitive Offers</a:t>
            </a:r>
          </a:p>
          <a:p>
            <a:pPr marL="1200150" lvl="2" indent="-285750">
              <a:buFont typeface="Wingdings" panose="05000000000000000000" pitchFamily="2" charset="2"/>
              <a:buChar char="Ø"/>
            </a:pPr>
            <a:r>
              <a:rPr lang="en-US" sz="1100" dirty="0">
                <a:solidFill>
                  <a:srgbClr val="374151"/>
                </a:solidFill>
                <a:latin typeface="Söhne"/>
              </a:rPr>
              <a:t>Technology upgrade</a:t>
            </a:r>
          </a:p>
          <a:p>
            <a:pPr marL="1200150" lvl="2" indent="-285750">
              <a:buFont typeface="Wingdings" panose="05000000000000000000" pitchFamily="2" charset="2"/>
              <a:buChar char="Ø"/>
            </a:pPr>
            <a:r>
              <a:rPr lang="en-US" sz="1100" dirty="0">
                <a:solidFill>
                  <a:srgbClr val="374151"/>
                </a:solidFill>
                <a:latin typeface="Söhne"/>
              </a:rPr>
              <a:t>Contract Expirations</a:t>
            </a:r>
            <a:endParaRPr lang="en-CA" sz="1100" dirty="0">
              <a:solidFill>
                <a:srgbClr val="374151"/>
              </a:solidFill>
              <a:latin typeface="Söhne"/>
            </a:endParaRPr>
          </a:p>
        </p:txBody>
      </p:sp>
      <p:pic>
        <p:nvPicPr>
          <p:cNvPr id="6" name="Picture 5">
            <a:extLst>
              <a:ext uri="{FF2B5EF4-FFF2-40B4-BE49-F238E27FC236}">
                <a16:creationId xmlns:a16="http://schemas.microsoft.com/office/drawing/2014/main" id="{A7DD888C-816F-A0DD-3741-6197C5574AC2}"/>
              </a:ext>
            </a:extLst>
          </p:cNvPr>
          <p:cNvPicPr>
            <a:picLocks noChangeAspect="1"/>
          </p:cNvPicPr>
          <p:nvPr/>
        </p:nvPicPr>
        <p:blipFill>
          <a:blip r:embed="rId3"/>
          <a:stretch>
            <a:fillRect/>
          </a:stretch>
        </p:blipFill>
        <p:spPr>
          <a:xfrm>
            <a:off x="5177445" y="1107049"/>
            <a:ext cx="4405606" cy="5293752"/>
          </a:xfrm>
          <a:prstGeom prst="rect">
            <a:avLst/>
          </a:prstGeom>
        </p:spPr>
      </p:pic>
      <p:sp>
        <p:nvSpPr>
          <p:cNvPr id="16" name="TextBox 15">
            <a:extLst>
              <a:ext uri="{FF2B5EF4-FFF2-40B4-BE49-F238E27FC236}">
                <a16:creationId xmlns:a16="http://schemas.microsoft.com/office/drawing/2014/main" id="{620CFF8E-1C7E-875E-5D15-4D1398585613}"/>
              </a:ext>
            </a:extLst>
          </p:cNvPr>
          <p:cNvSpPr txBox="1"/>
          <p:nvPr/>
        </p:nvSpPr>
        <p:spPr>
          <a:xfrm>
            <a:off x="926062" y="3429000"/>
            <a:ext cx="3946849" cy="307777"/>
          </a:xfrm>
          <a:prstGeom prst="rect">
            <a:avLst/>
          </a:prstGeom>
          <a:noFill/>
        </p:spPr>
        <p:txBody>
          <a:bodyPr wrap="square" rtlCol="0">
            <a:spAutoFit/>
          </a:bodyPr>
          <a:lstStyle/>
          <a:p>
            <a:r>
              <a:rPr lang="en-CA" sz="1400" dirty="0">
                <a:latin typeface="Söhne"/>
              </a:rPr>
              <a:t>	</a:t>
            </a:r>
            <a:endParaRPr lang="en-CA" sz="1400" dirty="0">
              <a:solidFill>
                <a:schemeClr val="tx1">
                  <a:lumMod val="65000"/>
                  <a:lumOff val="35000"/>
                </a:schemeClr>
              </a:solidFill>
              <a:latin typeface="Söhne"/>
            </a:endParaRPr>
          </a:p>
        </p:txBody>
      </p:sp>
      <p:pic>
        <p:nvPicPr>
          <p:cNvPr id="4" name="Picture 3">
            <a:extLst>
              <a:ext uri="{FF2B5EF4-FFF2-40B4-BE49-F238E27FC236}">
                <a16:creationId xmlns:a16="http://schemas.microsoft.com/office/drawing/2014/main" id="{356050B6-BA33-1D3D-57E5-0FB2AC0A13BF}"/>
              </a:ext>
            </a:extLst>
          </p:cNvPr>
          <p:cNvPicPr>
            <a:picLocks noChangeAspect="1"/>
          </p:cNvPicPr>
          <p:nvPr/>
        </p:nvPicPr>
        <p:blipFill>
          <a:blip r:embed="rId4"/>
          <a:stretch>
            <a:fillRect/>
          </a:stretch>
        </p:blipFill>
        <p:spPr>
          <a:xfrm>
            <a:off x="9583051" y="1107049"/>
            <a:ext cx="2537680" cy="5293752"/>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479A9446-BD6E-424D-67FB-B4E298470ACA}"/>
                  </a:ext>
                </a:extLst>
              </p14:cNvPr>
              <p14:cNvContentPartPr/>
              <p14:nvPr/>
            </p14:nvContentPartPr>
            <p14:xfrm>
              <a:off x="10802294" y="3935471"/>
              <a:ext cx="160920" cy="29160"/>
            </p14:xfrm>
          </p:contentPart>
        </mc:Choice>
        <mc:Fallback xmlns="">
          <p:pic>
            <p:nvPicPr>
              <p:cNvPr id="2" name="Ink 1">
                <a:extLst>
                  <a:ext uri="{FF2B5EF4-FFF2-40B4-BE49-F238E27FC236}">
                    <a16:creationId xmlns:a16="http://schemas.microsoft.com/office/drawing/2014/main" id="{479A9446-BD6E-424D-67FB-B4E298470ACA}"/>
                  </a:ext>
                </a:extLst>
              </p:cNvPr>
              <p:cNvPicPr/>
              <p:nvPr/>
            </p:nvPicPr>
            <p:blipFill>
              <a:blip r:embed="rId6"/>
              <a:stretch>
                <a:fillRect/>
              </a:stretch>
            </p:blipFill>
            <p:spPr>
              <a:xfrm>
                <a:off x="10766294" y="3863831"/>
                <a:ext cx="2325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1992800E-7393-5BCC-8580-D898B81C2CB7}"/>
                  </a:ext>
                </a:extLst>
              </p14:cNvPr>
              <p14:cNvContentPartPr/>
              <p14:nvPr/>
            </p14:nvContentPartPr>
            <p14:xfrm>
              <a:off x="10775654" y="5932391"/>
              <a:ext cx="209520" cy="29880"/>
            </p14:xfrm>
          </p:contentPart>
        </mc:Choice>
        <mc:Fallback xmlns="">
          <p:pic>
            <p:nvPicPr>
              <p:cNvPr id="3" name="Ink 2">
                <a:extLst>
                  <a:ext uri="{FF2B5EF4-FFF2-40B4-BE49-F238E27FC236}">
                    <a16:creationId xmlns:a16="http://schemas.microsoft.com/office/drawing/2014/main" id="{1992800E-7393-5BCC-8580-D898B81C2CB7}"/>
                  </a:ext>
                </a:extLst>
              </p:cNvPr>
              <p:cNvPicPr/>
              <p:nvPr/>
            </p:nvPicPr>
            <p:blipFill>
              <a:blip r:embed="rId8"/>
              <a:stretch>
                <a:fillRect/>
              </a:stretch>
            </p:blipFill>
            <p:spPr>
              <a:xfrm>
                <a:off x="10739654" y="5860751"/>
                <a:ext cx="2811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6C0C3BCE-1D0C-E67B-B524-658DBD3AE901}"/>
                  </a:ext>
                </a:extLst>
              </p14:cNvPr>
              <p14:cNvContentPartPr/>
              <p14:nvPr/>
            </p14:nvContentPartPr>
            <p14:xfrm>
              <a:off x="10830734" y="3937271"/>
              <a:ext cx="151560" cy="25560"/>
            </p14:xfrm>
          </p:contentPart>
        </mc:Choice>
        <mc:Fallback xmlns="">
          <p:pic>
            <p:nvPicPr>
              <p:cNvPr id="5" name="Ink 4">
                <a:extLst>
                  <a:ext uri="{FF2B5EF4-FFF2-40B4-BE49-F238E27FC236}">
                    <a16:creationId xmlns:a16="http://schemas.microsoft.com/office/drawing/2014/main" id="{6C0C3BCE-1D0C-E67B-B524-658DBD3AE901}"/>
                  </a:ext>
                </a:extLst>
              </p:cNvPr>
              <p:cNvPicPr/>
              <p:nvPr/>
            </p:nvPicPr>
            <p:blipFill>
              <a:blip r:embed="rId10"/>
              <a:stretch>
                <a:fillRect/>
              </a:stretch>
            </p:blipFill>
            <p:spPr>
              <a:xfrm>
                <a:off x="10794734" y="3865271"/>
                <a:ext cx="223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CB586A2-99FF-34FE-8B40-E006B0A9BE0A}"/>
                  </a:ext>
                </a:extLst>
              </p14:cNvPr>
              <p14:cNvContentPartPr/>
              <p14:nvPr/>
            </p14:nvContentPartPr>
            <p14:xfrm>
              <a:off x="10824974" y="3944471"/>
              <a:ext cx="129960" cy="9720"/>
            </p14:xfrm>
          </p:contentPart>
        </mc:Choice>
        <mc:Fallback xmlns="">
          <p:pic>
            <p:nvPicPr>
              <p:cNvPr id="9" name="Ink 8">
                <a:extLst>
                  <a:ext uri="{FF2B5EF4-FFF2-40B4-BE49-F238E27FC236}">
                    <a16:creationId xmlns:a16="http://schemas.microsoft.com/office/drawing/2014/main" id="{5CB586A2-99FF-34FE-8B40-E006B0A9BE0A}"/>
                  </a:ext>
                </a:extLst>
              </p:cNvPr>
              <p:cNvPicPr/>
              <p:nvPr/>
            </p:nvPicPr>
            <p:blipFill>
              <a:blip r:embed="rId12"/>
              <a:stretch>
                <a:fillRect/>
              </a:stretch>
            </p:blipFill>
            <p:spPr>
              <a:xfrm>
                <a:off x="10789334" y="3872471"/>
                <a:ext cx="201600" cy="153360"/>
              </a:xfrm>
              <a:prstGeom prst="rect">
                <a:avLst/>
              </a:prstGeom>
            </p:spPr>
          </p:pic>
        </mc:Fallback>
      </mc:AlternateContent>
    </p:spTree>
    <p:extLst>
      <p:ext uri="{BB962C8B-B14F-4D97-AF65-F5344CB8AC3E}">
        <p14:creationId xmlns:p14="http://schemas.microsoft.com/office/powerpoint/2010/main" val="3089704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17727-601D-C49E-1063-7E25FD2300D5}"/>
              </a:ext>
            </a:extLst>
          </p:cNvPr>
          <p:cNvSpPr txBox="1"/>
          <p:nvPr/>
        </p:nvSpPr>
        <p:spPr>
          <a:xfrm>
            <a:off x="241040" y="165897"/>
            <a:ext cx="3853543" cy="707886"/>
          </a:xfrm>
          <a:prstGeom prst="rect">
            <a:avLst/>
          </a:prstGeom>
          <a:noFill/>
        </p:spPr>
        <p:txBody>
          <a:bodyPr wrap="square" rtlCol="0">
            <a:spAutoFit/>
          </a:bodyPr>
          <a:lstStyle/>
          <a:p>
            <a:pPr algn="ctr"/>
            <a:r>
              <a:rPr lang="en-CA" sz="4000" dirty="0">
                <a:latin typeface="Bernard MT Condensed" panose="02050806060905020404" pitchFamily="18" charset="0"/>
              </a:rPr>
              <a:t>Key Findings</a:t>
            </a:r>
          </a:p>
        </p:txBody>
      </p:sp>
      <p:sp>
        <p:nvSpPr>
          <p:cNvPr id="8" name="TextBox 7">
            <a:extLst>
              <a:ext uri="{FF2B5EF4-FFF2-40B4-BE49-F238E27FC236}">
                <a16:creationId xmlns:a16="http://schemas.microsoft.com/office/drawing/2014/main" id="{B6CFCAAB-D701-0FD6-20F6-C2D74038A8B1}"/>
              </a:ext>
            </a:extLst>
          </p:cNvPr>
          <p:cNvSpPr txBox="1"/>
          <p:nvPr/>
        </p:nvSpPr>
        <p:spPr>
          <a:xfrm>
            <a:off x="897815" y="1541184"/>
            <a:ext cx="2463854" cy="4385816"/>
          </a:xfrm>
          <a:prstGeom prst="rect">
            <a:avLst/>
          </a:prstGeom>
          <a:noFill/>
        </p:spPr>
        <p:txBody>
          <a:bodyPr wrap="square" rtlCol="0">
            <a:spAutoFit/>
          </a:bodyPr>
          <a:lstStyle/>
          <a:p>
            <a:pPr algn="l"/>
            <a:r>
              <a:rPr lang="en-CA" b="1" dirty="0">
                <a:solidFill>
                  <a:srgbClr val="374151"/>
                </a:solidFill>
                <a:latin typeface="Söhne"/>
              </a:rPr>
              <a:t>S</a:t>
            </a:r>
            <a:r>
              <a:rPr lang="en-CA" b="1" i="0" dirty="0">
                <a:solidFill>
                  <a:srgbClr val="374151"/>
                </a:solidFill>
                <a:effectLst/>
                <a:latin typeface="Söhne"/>
              </a:rPr>
              <a:t>tatus distribution across various tenure segments </a:t>
            </a:r>
            <a:r>
              <a:rPr lang="en-US" b="1" i="0" dirty="0">
                <a:solidFill>
                  <a:srgbClr val="374151"/>
                </a:solidFill>
                <a:effectLst/>
                <a:latin typeface="Söhne"/>
              </a:rPr>
              <a:t>:</a:t>
            </a:r>
          </a:p>
          <a:p>
            <a:pPr algn="l"/>
            <a:endParaRPr lang="en-US" b="1" dirty="0">
              <a:solidFill>
                <a:srgbClr val="374151"/>
              </a:solidFill>
              <a:latin typeface="Söhne"/>
            </a:endParaRPr>
          </a:p>
          <a:p>
            <a:pPr marL="171450" indent="-171450" algn="l">
              <a:buFont typeface="Wingdings" panose="05000000000000000000" pitchFamily="2" charset="2"/>
              <a:buChar char="ü"/>
            </a:pPr>
            <a:r>
              <a:rPr lang="en-US" sz="1200" b="0" i="0" dirty="0">
                <a:solidFill>
                  <a:srgbClr val="374151"/>
                </a:solidFill>
                <a:effectLst/>
                <a:latin typeface="Söhne"/>
              </a:rPr>
              <a:t>The highest total count is observed in the "over one year" tenure segment, contributing 37.78% to the total. </a:t>
            </a:r>
            <a:r>
              <a:rPr lang="en-US" sz="1200" dirty="0">
                <a:solidFill>
                  <a:srgbClr val="374151"/>
                </a:solidFill>
                <a:latin typeface="Söhne"/>
              </a:rPr>
              <a:t>90.01% of the total accounts are with active status which is a good sign . The company should continue with the existing business strategies.</a:t>
            </a:r>
          </a:p>
          <a:p>
            <a:pPr marL="171450" indent="-171450" algn="l">
              <a:buFont typeface="Wingdings" panose="05000000000000000000" pitchFamily="2" charset="2"/>
              <a:buChar char="ü"/>
            </a:pPr>
            <a:endParaRPr lang="en-US" sz="1200" b="0" i="0" dirty="0">
              <a:solidFill>
                <a:srgbClr val="374151"/>
              </a:solidFill>
              <a:effectLst/>
              <a:latin typeface="Söhne"/>
            </a:endParaRPr>
          </a:p>
          <a:p>
            <a:pPr marL="171450" indent="-171450" algn="l">
              <a:buFont typeface="Wingdings" panose="05000000000000000000" pitchFamily="2" charset="2"/>
              <a:buChar char="ü"/>
            </a:pPr>
            <a:r>
              <a:rPr lang="en-US" sz="1200" b="0" i="0" dirty="0">
                <a:solidFill>
                  <a:srgbClr val="374151"/>
                </a:solidFill>
                <a:effectLst/>
                <a:latin typeface="Söhne"/>
              </a:rPr>
              <a:t>Short-term tenure segments such as "0 days," "1 - 7 days," have higher deactivation rates of 80% and 50% of the segment total , suggesting lower customer retention in the initial stages.</a:t>
            </a:r>
          </a:p>
          <a:p>
            <a:pPr algn="l"/>
            <a:endParaRPr lang="en-US" b="1" i="0" dirty="0">
              <a:solidFill>
                <a:srgbClr val="374151"/>
              </a:solidFill>
              <a:effectLst/>
              <a:latin typeface="Söhne"/>
            </a:endParaRPr>
          </a:p>
          <a:p>
            <a:pPr algn="l"/>
            <a:endParaRPr lang="en-US" sz="900" b="0" i="0" dirty="0">
              <a:solidFill>
                <a:srgbClr val="374151"/>
              </a:solidFill>
              <a:effectLst/>
              <a:latin typeface="Söhne"/>
            </a:endParaRPr>
          </a:p>
        </p:txBody>
      </p:sp>
      <p:pic>
        <p:nvPicPr>
          <p:cNvPr id="13" name="Picture 12">
            <a:extLst>
              <a:ext uri="{FF2B5EF4-FFF2-40B4-BE49-F238E27FC236}">
                <a16:creationId xmlns:a16="http://schemas.microsoft.com/office/drawing/2014/main" id="{A40AE950-DDEC-5377-3D5E-03520CCA5C90}"/>
              </a:ext>
            </a:extLst>
          </p:cNvPr>
          <p:cNvPicPr>
            <a:picLocks noChangeAspect="1"/>
          </p:cNvPicPr>
          <p:nvPr/>
        </p:nvPicPr>
        <p:blipFill>
          <a:blip r:embed="rId3"/>
          <a:stretch>
            <a:fillRect/>
          </a:stretch>
        </p:blipFill>
        <p:spPr>
          <a:xfrm>
            <a:off x="7766215" y="3504145"/>
            <a:ext cx="4110101" cy="3330528"/>
          </a:xfrm>
          <a:prstGeom prst="rect">
            <a:avLst/>
          </a:prstGeom>
        </p:spPr>
      </p:pic>
      <p:pic>
        <p:nvPicPr>
          <p:cNvPr id="9" name="Picture 8">
            <a:extLst>
              <a:ext uri="{FF2B5EF4-FFF2-40B4-BE49-F238E27FC236}">
                <a16:creationId xmlns:a16="http://schemas.microsoft.com/office/drawing/2014/main" id="{12197251-13FA-06A9-0B6C-58C2C87F7807}"/>
              </a:ext>
            </a:extLst>
          </p:cNvPr>
          <p:cNvPicPr>
            <a:picLocks noChangeAspect="1"/>
          </p:cNvPicPr>
          <p:nvPr/>
        </p:nvPicPr>
        <p:blipFill>
          <a:blip r:embed="rId4"/>
          <a:stretch>
            <a:fillRect/>
          </a:stretch>
        </p:blipFill>
        <p:spPr>
          <a:xfrm>
            <a:off x="3854451" y="4684591"/>
            <a:ext cx="3875723" cy="2150082"/>
          </a:xfrm>
          <a:prstGeom prst="rect">
            <a:avLst/>
          </a:prstGeom>
        </p:spPr>
      </p:pic>
      <p:pic>
        <p:nvPicPr>
          <p:cNvPr id="11" name="Picture 10">
            <a:extLst>
              <a:ext uri="{FF2B5EF4-FFF2-40B4-BE49-F238E27FC236}">
                <a16:creationId xmlns:a16="http://schemas.microsoft.com/office/drawing/2014/main" id="{7C615DA7-6950-716F-910D-57D2E7BD2F32}"/>
              </a:ext>
            </a:extLst>
          </p:cNvPr>
          <p:cNvPicPr>
            <a:picLocks noChangeAspect="1"/>
          </p:cNvPicPr>
          <p:nvPr/>
        </p:nvPicPr>
        <p:blipFill>
          <a:blip r:embed="rId5"/>
          <a:stretch>
            <a:fillRect/>
          </a:stretch>
        </p:blipFill>
        <p:spPr>
          <a:xfrm>
            <a:off x="7766216" y="541313"/>
            <a:ext cx="4124668" cy="2812543"/>
          </a:xfrm>
          <a:prstGeom prst="rect">
            <a:avLst/>
          </a:prstGeom>
        </p:spPr>
      </p:pic>
      <p:pic>
        <p:nvPicPr>
          <p:cNvPr id="14" name="Picture 13">
            <a:extLst>
              <a:ext uri="{FF2B5EF4-FFF2-40B4-BE49-F238E27FC236}">
                <a16:creationId xmlns:a16="http://schemas.microsoft.com/office/drawing/2014/main" id="{2F4BF5E9-89CD-000D-7CFF-E357DB200DE5}"/>
              </a:ext>
            </a:extLst>
          </p:cNvPr>
          <p:cNvPicPr>
            <a:picLocks noChangeAspect="1"/>
          </p:cNvPicPr>
          <p:nvPr/>
        </p:nvPicPr>
        <p:blipFill>
          <a:blip r:embed="rId6"/>
          <a:stretch>
            <a:fillRect/>
          </a:stretch>
        </p:blipFill>
        <p:spPr>
          <a:xfrm>
            <a:off x="4018443" y="519840"/>
            <a:ext cx="3547738" cy="1860950"/>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1AFC180-8A97-6BCD-9469-DEBE7DFA34AE}"/>
                  </a:ext>
                </a:extLst>
              </p14:cNvPr>
              <p14:cNvContentPartPr/>
              <p14:nvPr/>
            </p14:nvContentPartPr>
            <p14:xfrm>
              <a:off x="4392494" y="6463031"/>
              <a:ext cx="169560" cy="10080"/>
            </p14:xfrm>
          </p:contentPart>
        </mc:Choice>
        <mc:Fallback xmlns="">
          <p:pic>
            <p:nvPicPr>
              <p:cNvPr id="3" name="Ink 2">
                <a:extLst>
                  <a:ext uri="{FF2B5EF4-FFF2-40B4-BE49-F238E27FC236}">
                    <a16:creationId xmlns:a16="http://schemas.microsoft.com/office/drawing/2014/main" id="{C1AFC180-8A97-6BCD-9469-DEBE7DFA34AE}"/>
                  </a:ext>
                </a:extLst>
              </p:cNvPr>
              <p:cNvPicPr/>
              <p:nvPr/>
            </p:nvPicPr>
            <p:blipFill>
              <a:blip r:embed="rId9"/>
              <a:stretch>
                <a:fillRect/>
              </a:stretch>
            </p:blipFill>
            <p:spPr>
              <a:xfrm>
                <a:off x="4356854" y="6391031"/>
                <a:ext cx="241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C4CBA476-02E8-2643-163E-0948420493BC}"/>
                  </a:ext>
                </a:extLst>
              </p14:cNvPr>
              <p14:cNvContentPartPr/>
              <p14:nvPr/>
            </p14:nvContentPartPr>
            <p14:xfrm>
              <a:off x="4760054" y="6454031"/>
              <a:ext cx="196200" cy="18720"/>
            </p14:xfrm>
          </p:contentPart>
        </mc:Choice>
        <mc:Fallback xmlns="">
          <p:pic>
            <p:nvPicPr>
              <p:cNvPr id="4" name="Ink 3">
                <a:extLst>
                  <a:ext uri="{FF2B5EF4-FFF2-40B4-BE49-F238E27FC236}">
                    <a16:creationId xmlns:a16="http://schemas.microsoft.com/office/drawing/2014/main" id="{C4CBA476-02E8-2643-163E-0948420493BC}"/>
                  </a:ext>
                </a:extLst>
              </p:cNvPr>
              <p:cNvPicPr/>
              <p:nvPr/>
            </p:nvPicPr>
            <p:blipFill>
              <a:blip r:embed="rId11"/>
              <a:stretch>
                <a:fillRect/>
              </a:stretch>
            </p:blipFill>
            <p:spPr>
              <a:xfrm>
                <a:off x="4724414" y="6382031"/>
                <a:ext cx="267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19ADEF1E-4677-8C91-6007-AE07E84AFC28}"/>
                  </a:ext>
                </a:extLst>
              </p14:cNvPr>
              <p14:cNvContentPartPr/>
              <p14:nvPr/>
            </p14:nvContentPartPr>
            <p14:xfrm>
              <a:off x="7216694" y="6068471"/>
              <a:ext cx="178920" cy="9720"/>
            </p14:xfrm>
          </p:contentPart>
        </mc:Choice>
        <mc:Fallback xmlns="">
          <p:pic>
            <p:nvPicPr>
              <p:cNvPr id="5" name="Ink 4">
                <a:extLst>
                  <a:ext uri="{FF2B5EF4-FFF2-40B4-BE49-F238E27FC236}">
                    <a16:creationId xmlns:a16="http://schemas.microsoft.com/office/drawing/2014/main" id="{19ADEF1E-4677-8C91-6007-AE07E84AFC28}"/>
                  </a:ext>
                </a:extLst>
              </p:cNvPr>
              <p:cNvPicPr/>
              <p:nvPr/>
            </p:nvPicPr>
            <p:blipFill>
              <a:blip r:embed="rId13"/>
              <a:stretch>
                <a:fillRect/>
              </a:stretch>
            </p:blipFill>
            <p:spPr>
              <a:xfrm>
                <a:off x="7180694" y="5996831"/>
                <a:ext cx="250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2C1E2786-A74F-76EE-0BA2-AF9F520557B1}"/>
                  </a:ext>
                </a:extLst>
              </p14:cNvPr>
              <p14:cNvContentPartPr/>
              <p14:nvPr/>
            </p14:nvContentPartPr>
            <p14:xfrm>
              <a:off x="7216694" y="6750311"/>
              <a:ext cx="151560" cy="360"/>
            </p14:xfrm>
          </p:contentPart>
        </mc:Choice>
        <mc:Fallback xmlns="">
          <p:pic>
            <p:nvPicPr>
              <p:cNvPr id="6" name="Ink 5">
                <a:extLst>
                  <a:ext uri="{FF2B5EF4-FFF2-40B4-BE49-F238E27FC236}">
                    <a16:creationId xmlns:a16="http://schemas.microsoft.com/office/drawing/2014/main" id="{2C1E2786-A74F-76EE-0BA2-AF9F520557B1}"/>
                  </a:ext>
                </a:extLst>
              </p:cNvPr>
              <p:cNvPicPr/>
              <p:nvPr/>
            </p:nvPicPr>
            <p:blipFill>
              <a:blip r:embed="rId15"/>
              <a:stretch>
                <a:fillRect/>
              </a:stretch>
            </p:blipFill>
            <p:spPr>
              <a:xfrm>
                <a:off x="7180694" y="6678671"/>
                <a:ext cx="223200" cy="144000"/>
              </a:xfrm>
              <a:prstGeom prst="rect">
                <a:avLst/>
              </a:prstGeom>
            </p:spPr>
          </p:pic>
        </mc:Fallback>
      </mc:AlternateContent>
      <p:pic>
        <p:nvPicPr>
          <p:cNvPr id="2" name="Picture 1">
            <a:extLst>
              <a:ext uri="{FF2B5EF4-FFF2-40B4-BE49-F238E27FC236}">
                <a16:creationId xmlns:a16="http://schemas.microsoft.com/office/drawing/2014/main" id="{287AE5D7-B1B6-C128-F93C-F41F432CEA91}"/>
              </a:ext>
            </a:extLst>
          </p:cNvPr>
          <p:cNvPicPr>
            <a:picLocks noChangeAspect="1"/>
          </p:cNvPicPr>
          <p:nvPr/>
        </p:nvPicPr>
        <p:blipFill>
          <a:blip r:embed="rId16"/>
          <a:stretch>
            <a:fillRect/>
          </a:stretch>
        </p:blipFill>
        <p:spPr>
          <a:xfrm>
            <a:off x="4685590" y="2734733"/>
            <a:ext cx="2213443" cy="1464189"/>
          </a:xfrm>
          <a:prstGeom prst="rect">
            <a:avLst/>
          </a:prstGeom>
        </p:spPr>
      </p:pic>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A5C4F220-ED1A-7FE1-3DB4-3DF3657D6E73}"/>
                  </a:ext>
                </a:extLst>
              </p14:cNvPr>
              <p14:cNvContentPartPr/>
              <p14:nvPr/>
            </p14:nvContentPartPr>
            <p14:xfrm>
              <a:off x="6570620" y="3251932"/>
              <a:ext cx="196920" cy="19440"/>
            </p14:xfrm>
          </p:contentPart>
        </mc:Choice>
        <mc:Fallback xmlns="">
          <p:pic>
            <p:nvPicPr>
              <p:cNvPr id="10" name="Ink 9">
                <a:extLst>
                  <a:ext uri="{FF2B5EF4-FFF2-40B4-BE49-F238E27FC236}">
                    <a16:creationId xmlns:a16="http://schemas.microsoft.com/office/drawing/2014/main" id="{A5C4F220-ED1A-7FE1-3DB4-3DF3657D6E73}"/>
                  </a:ext>
                </a:extLst>
              </p:cNvPr>
              <p:cNvPicPr/>
              <p:nvPr/>
            </p:nvPicPr>
            <p:blipFill>
              <a:blip r:embed="rId18"/>
              <a:stretch>
                <a:fillRect/>
              </a:stretch>
            </p:blipFill>
            <p:spPr>
              <a:xfrm>
                <a:off x="6534620" y="3179932"/>
                <a:ext cx="268560" cy="163080"/>
              </a:xfrm>
              <a:prstGeom prst="rect">
                <a:avLst/>
              </a:prstGeom>
            </p:spPr>
          </p:pic>
        </mc:Fallback>
      </mc:AlternateContent>
    </p:spTree>
    <p:extLst>
      <p:ext uri="{BB962C8B-B14F-4D97-AF65-F5344CB8AC3E}">
        <p14:creationId xmlns:p14="http://schemas.microsoft.com/office/powerpoint/2010/main" val="391030246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1531</TotalTime>
  <Words>6081</Words>
  <Application>Microsoft Office PowerPoint</Application>
  <PresentationFormat>Widescreen</PresentationFormat>
  <Paragraphs>782</Paragraphs>
  <Slides>36</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DengXian</vt:lpstr>
      <vt:lpstr>Arial</vt:lpstr>
      <vt:lpstr>Arial Black</vt:lpstr>
      <vt:lpstr>Bernard MT Condensed</vt:lpstr>
      <vt:lpstr>Calibri</vt:lpstr>
      <vt:lpstr>Courier New</vt:lpstr>
      <vt:lpstr>Franklin Gothic Book</vt:lpstr>
      <vt:lpstr>Söhne</vt:lpstr>
      <vt:lpstr>Wingdings</vt:lpstr>
      <vt:lpstr>Crop</vt:lpstr>
      <vt:lpstr> Customer Distribution and Deactivation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Distribution and Deactivation Analyses</dc:title>
  <dc:creator>Bindiya Singh</dc:creator>
  <cp:lastModifiedBy>Bindiya Singh</cp:lastModifiedBy>
  <cp:revision>139</cp:revision>
  <dcterms:created xsi:type="dcterms:W3CDTF">2024-01-25T14:16:41Z</dcterms:created>
  <dcterms:modified xsi:type="dcterms:W3CDTF">2024-01-30T23:48:11Z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